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57" r:id="rId4"/>
    <p:sldId id="260" r:id="rId5"/>
    <p:sldId id="261" r:id="rId6"/>
    <p:sldId id="262" r:id="rId7"/>
    <p:sldId id="258" r:id="rId8"/>
    <p:sldId id="272" r:id="rId9"/>
    <p:sldId id="259" r:id="rId10"/>
    <p:sldId id="265" r:id="rId11"/>
    <p:sldId id="264" r:id="rId12"/>
    <p:sldId id="273" r:id="rId13"/>
    <p:sldId id="271" r:id="rId14"/>
    <p:sldId id="267" r:id="rId15"/>
    <p:sldId id="268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3309" autoAdjust="0"/>
    <p:restoredTop sz="94660"/>
  </p:normalViewPr>
  <p:slideViewPr>
    <p:cSldViewPr>
      <p:cViewPr varScale="1">
        <p:scale>
          <a:sx n="54" d="100"/>
          <a:sy n="54" d="100"/>
        </p:scale>
        <p:origin x="-165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48032\Desktop\tasas%20de%20actividad%2030-4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lineChart>
        <c:grouping val="standard"/>
        <c:ser>
          <c:idx val="0"/>
          <c:order val="0"/>
          <c:tx>
            <c:strRef>
              <c:f>Hoja1!$B$11</c:f>
              <c:strCache>
                <c:ptCount val="1"/>
                <c:pt idx="0">
                  <c:v>Males 30-34</c:v>
                </c:pt>
              </c:strCache>
            </c:strRef>
          </c:tx>
          <c:spPr>
            <a:ln>
              <a:solidFill>
                <a:schemeClr val="tx2"/>
              </a:solidFill>
              <a:prstDash val="sysDot"/>
            </a:ln>
          </c:spPr>
          <c:marker>
            <c:symbol val="none"/>
          </c:marker>
          <c:cat>
            <c:strRef>
              <c:f>Hoja1!$A$12:$A$28</c:f>
              <c:strCache>
                <c:ptCount val="17"/>
                <c:pt idx="0">
                  <c:v>1998Q2</c:v>
                </c:pt>
                <c:pt idx="1">
                  <c:v>1999Q2</c:v>
                </c:pt>
                <c:pt idx="2">
                  <c:v>2000Q2</c:v>
                </c:pt>
                <c:pt idx="3">
                  <c:v>2001Q2</c:v>
                </c:pt>
                <c:pt idx="4">
                  <c:v>2002Q2</c:v>
                </c:pt>
                <c:pt idx="5">
                  <c:v>2003Q2</c:v>
                </c:pt>
                <c:pt idx="6">
                  <c:v>2004Q2</c:v>
                </c:pt>
                <c:pt idx="7">
                  <c:v>2005Q2</c:v>
                </c:pt>
                <c:pt idx="8">
                  <c:v>2006Q2</c:v>
                </c:pt>
                <c:pt idx="9">
                  <c:v>2007Q2</c:v>
                </c:pt>
                <c:pt idx="10">
                  <c:v>2008Q2</c:v>
                </c:pt>
                <c:pt idx="11">
                  <c:v>2009Q2</c:v>
                </c:pt>
                <c:pt idx="12">
                  <c:v>2010Q2</c:v>
                </c:pt>
                <c:pt idx="13">
                  <c:v>2011Q2</c:v>
                </c:pt>
                <c:pt idx="14">
                  <c:v>2012Q2</c:v>
                </c:pt>
                <c:pt idx="15">
                  <c:v>2013Q2</c:v>
                </c:pt>
                <c:pt idx="16">
                  <c:v>2014Q1</c:v>
                </c:pt>
              </c:strCache>
            </c:strRef>
          </c:cat>
          <c:val>
            <c:numRef>
              <c:f>Hoja1!$B$12:$B$28</c:f>
              <c:numCache>
                <c:formatCode>0.0</c:formatCode>
                <c:ptCount val="17"/>
                <c:pt idx="0">
                  <c:v>95</c:v>
                </c:pt>
                <c:pt idx="1">
                  <c:v>95.8</c:v>
                </c:pt>
                <c:pt idx="2">
                  <c:v>95.9</c:v>
                </c:pt>
                <c:pt idx="3">
                  <c:v>94</c:v>
                </c:pt>
                <c:pt idx="4">
                  <c:v>94.6</c:v>
                </c:pt>
                <c:pt idx="5">
                  <c:v>94.8</c:v>
                </c:pt>
                <c:pt idx="6">
                  <c:v>95.2</c:v>
                </c:pt>
                <c:pt idx="7">
                  <c:v>94.9</c:v>
                </c:pt>
                <c:pt idx="8">
                  <c:v>94.2</c:v>
                </c:pt>
                <c:pt idx="9">
                  <c:v>94.1</c:v>
                </c:pt>
                <c:pt idx="10">
                  <c:v>94.9</c:v>
                </c:pt>
                <c:pt idx="11">
                  <c:v>94.5</c:v>
                </c:pt>
                <c:pt idx="12">
                  <c:v>94.9</c:v>
                </c:pt>
                <c:pt idx="13">
                  <c:v>94.4</c:v>
                </c:pt>
                <c:pt idx="14">
                  <c:v>94.9</c:v>
                </c:pt>
                <c:pt idx="15">
                  <c:v>93.9</c:v>
                </c:pt>
                <c:pt idx="16">
                  <c:v>94.1</c:v>
                </c:pt>
              </c:numCache>
            </c:numRef>
          </c:val>
        </c:ser>
        <c:ser>
          <c:idx val="1"/>
          <c:order val="1"/>
          <c:tx>
            <c:strRef>
              <c:f>Hoja1!$C$11</c:f>
              <c:strCache>
                <c:ptCount val="1"/>
                <c:pt idx="0">
                  <c:v>Males 35-39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Hoja1!$A$12:$A$28</c:f>
              <c:strCache>
                <c:ptCount val="17"/>
                <c:pt idx="0">
                  <c:v>1998Q2</c:v>
                </c:pt>
                <c:pt idx="1">
                  <c:v>1999Q2</c:v>
                </c:pt>
                <c:pt idx="2">
                  <c:v>2000Q2</c:v>
                </c:pt>
                <c:pt idx="3">
                  <c:v>2001Q2</c:v>
                </c:pt>
                <c:pt idx="4">
                  <c:v>2002Q2</c:v>
                </c:pt>
                <c:pt idx="5">
                  <c:v>2003Q2</c:v>
                </c:pt>
                <c:pt idx="6">
                  <c:v>2004Q2</c:v>
                </c:pt>
                <c:pt idx="7">
                  <c:v>2005Q2</c:v>
                </c:pt>
                <c:pt idx="8">
                  <c:v>2006Q2</c:v>
                </c:pt>
                <c:pt idx="9">
                  <c:v>2007Q2</c:v>
                </c:pt>
                <c:pt idx="10">
                  <c:v>2008Q2</c:v>
                </c:pt>
                <c:pt idx="11">
                  <c:v>2009Q2</c:v>
                </c:pt>
                <c:pt idx="12">
                  <c:v>2010Q2</c:v>
                </c:pt>
                <c:pt idx="13">
                  <c:v>2011Q2</c:v>
                </c:pt>
                <c:pt idx="14">
                  <c:v>2012Q2</c:v>
                </c:pt>
                <c:pt idx="15">
                  <c:v>2013Q2</c:v>
                </c:pt>
                <c:pt idx="16">
                  <c:v>2014Q1</c:v>
                </c:pt>
              </c:strCache>
            </c:strRef>
          </c:cat>
          <c:val>
            <c:numRef>
              <c:f>Hoja1!$C$12:$C$28</c:f>
              <c:numCache>
                <c:formatCode>0.0</c:formatCode>
                <c:ptCount val="17"/>
                <c:pt idx="0">
                  <c:v>95.8</c:v>
                </c:pt>
                <c:pt idx="1">
                  <c:v>95.4</c:v>
                </c:pt>
                <c:pt idx="2">
                  <c:v>95.7</c:v>
                </c:pt>
                <c:pt idx="3">
                  <c:v>94.2</c:v>
                </c:pt>
                <c:pt idx="4">
                  <c:v>95.3</c:v>
                </c:pt>
                <c:pt idx="5">
                  <c:v>95.3</c:v>
                </c:pt>
                <c:pt idx="6">
                  <c:v>95</c:v>
                </c:pt>
                <c:pt idx="7">
                  <c:v>95.1</c:v>
                </c:pt>
                <c:pt idx="8">
                  <c:v>95.7</c:v>
                </c:pt>
                <c:pt idx="9">
                  <c:v>95.1</c:v>
                </c:pt>
                <c:pt idx="10">
                  <c:v>94.4</c:v>
                </c:pt>
                <c:pt idx="11">
                  <c:v>94.4</c:v>
                </c:pt>
                <c:pt idx="12">
                  <c:v>94.9</c:v>
                </c:pt>
                <c:pt idx="13">
                  <c:v>95</c:v>
                </c:pt>
                <c:pt idx="14">
                  <c:v>94.9</c:v>
                </c:pt>
                <c:pt idx="15">
                  <c:v>94.9</c:v>
                </c:pt>
                <c:pt idx="16">
                  <c:v>94.7</c:v>
                </c:pt>
              </c:numCache>
            </c:numRef>
          </c:val>
        </c:ser>
        <c:ser>
          <c:idx val="2"/>
          <c:order val="2"/>
          <c:tx>
            <c:strRef>
              <c:f>Hoja1!$D$11</c:f>
              <c:strCache>
                <c:ptCount val="1"/>
                <c:pt idx="0">
                  <c:v>Females 30-34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strRef>
              <c:f>Hoja1!$A$12:$A$28</c:f>
              <c:strCache>
                <c:ptCount val="17"/>
                <c:pt idx="0">
                  <c:v>1998Q2</c:v>
                </c:pt>
                <c:pt idx="1">
                  <c:v>1999Q2</c:v>
                </c:pt>
                <c:pt idx="2">
                  <c:v>2000Q2</c:v>
                </c:pt>
                <c:pt idx="3">
                  <c:v>2001Q2</c:v>
                </c:pt>
                <c:pt idx="4">
                  <c:v>2002Q2</c:v>
                </c:pt>
                <c:pt idx="5">
                  <c:v>2003Q2</c:v>
                </c:pt>
                <c:pt idx="6">
                  <c:v>2004Q2</c:v>
                </c:pt>
                <c:pt idx="7">
                  <c:v>2005Q2</c:v>
                </c:pt>
                <c:pt idx="8">
                  <c:v>2006Q2</c:v>
                </c:pt>
                <c:pt idx="9">
                  <c:v>2007Q2</c:v>
                </c:pt>
                <c:pt idx="10">
                  <c:v>2008Q2</c:v>
                </c:pt>
                <c:pt idx="11">
                  <c:v>2009Q2</c:v>
                </c:pt>
                <c:pt idx="12">
                  <c:v>2010Q2</c:v>
                </c:pt>
                <c:pt idx="13">
                  <c:v>2011Q2</c:v>
                </c:pt>
                <c:pt idx="14">
                  <c:v>2012Q2</c:v>
                </c:pt>
                <c:pt idx="15">
                  <c:v>2013Q2</c:v>
                </c:pt>
                <c:pt idx="16">
                  <c:v>2014Q1</c:v>
                </c:pt>
              </c:strCache>
            </c:strRef>
          </c:cat>
          <c:val>
            <c:numRef>
              <c:f>Hoja1!$D$12:$D$28</c:f>
              <c:numCache>
                <c:formatCode>0.0</c:formatCode>
                <c:ptCount val="17"/>
                <c:pt idx="0">
                  <c:v>66.599999999999994</c:v>
                </c:pt>
                <c:pt idx="1">
                  <c:v>67.8</c:v>
                </c:pt>
                <c:pt idx="2">
                  <c:v>69.400000000000006</c:v>
                </c:pt>
                <c:pt idx="3">
                  <c:v>67.2</c:v>
                </c:pt>
                <c:pt idx="4">
                  <c:v>71.099999999999994</c:v>
                </c:pt>
                <c:pt idx="5">
                  <c:v>72.7</c:v>
                </c:pt>
                <c:pt idx="6">
                  <c:v>74</c:v>
                </c:pt>
                <c:pt idx="7">
                  <c:v>75.599999999999994</c:v>
                </c:pt>
                <c:pt idx="8">
                  <c:v>78.2</c:v>
                </c:pt>
                <c:pt idx="9">
                  <c:v>79.3</c:v>
                </c:pt>
                <c:pt idx="10">
                  <c:v>82.3</c:v>
                </c:pt>
                <c:pt idx="11">
                  <c:v>83</c:v>
                </c:pt>
                <c:pt idx="12">
                  <c:v>84</c:v>
                </c:pt>
                <c:pt idx="13">
                  <c:v>86.8</c:v>
                </c:pt>
                <c:pt idx="14">
                  <c:v>85.8</c:v>
                </c:pt>
                <c:pt idx="15">
                  <c:v>87.3</c:v>
                </c:pt>
                <c:pt idx="16">
                  <c:v>88.4</c:v>
                </c:pt>
              </c:numCache>
            </c:numRef>
          </c:val>
        </c:ser>
        <c:ser>
          <c:idx val="3"/>
          <c:order val="3"/>
          <c:tx>
            <c:strRef>
              <c:f>Hoja1!$E$11</c:f>
              <c:strCache>
                <c:ptCount val="1"/>
                <c:pt idx="0">
                  <c:v>Females 35-39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Hoja1!$A$12:$A$28</c:f>
              <c:strCache>
                <c:ptCount val="17"/>
                <c:pt idx="0">
                  <c:v>1998Q2</c:v>
                </c:pt>
                <c:pt idx="1">
                  <c:v>1999Q2</c:v>
                </c:pt>
                <c:pt idx="2">
                  <c:v>2000Q2</c:v>
                </c:pt>
                <c:pt idx="3">
                  <c:v>2001Q2</c:v>
                </c:pt>
                <c:pt idx="4">
                  <c:v>2002Q2</c:v>
                </c:pt>
                <c:pt idx="5">
                  <c:v>2003Q2</c:v>
                </c:pt>
                <c:pt idx="6">
                  <c:v>2004Q2</c:v>
                </c:pt>
                <c:pt idx="7">
                  <c:v>2005Q2</c:v>
                </c:pt>
                <c:pt idx="8">
                  <c:v>2006Q2</c:v>
                </c:pt>
                <c:pt idx="9">
                  <c:v>2007Q2</c:v>
                </c:pt>
                <c:pt idx="10">
                  <c:v>2008Q2</c:v>
                </c:pt>
                <c:pt idx="11">
                  <c:v>2009Q2</c:v>
                </c:pt>
                <c:pt idx="12">
                  <c:v>2010Q2</c:v>
                </c:pt>
                <c:pt idx="13">
                  <c:v>2011Q2</c:v>
                </c:pt>
                <c:pt idx="14">
                  <c:v>2012Q2</c:v>
                </c:pt>
                <c:pt idx="15">
                  <c:v>2013Q2</c:v>
                </c:pt>
                <c:pt idx="16">
                  <c:v>2014Q1</c:v>
                </c:pt>
              </c:strCache>
            </c:strRef>
          </c:cat>
          <c:val>
            <c:numRef>
              <c:f>Hoja1!$E$12:$E$28</c:f>
              <c:numCache>
                <c:formatCode>0.0</c:formatCode>
                <c:ptCount val="17"/>
                <c:pt idx="0">
                  <c:v>61.6</c:v>
                </c:pt>
                <c:pt idx="1">
                  <c:v>63.9</c:v>
                </c:pt>
                <c:pt idx="2">
                  <c:v>65.400000000000006</c:v>
                </c:pt>
                <c:pt idx="3">
                  <c:v>63</c:v>
                </c:pt>
                <c:pt idx="4">
                  <c:v>65.400000000000006</c:v>
                </c:pt>
                <c:pt idx="5">
                  <c:v>67.8</c:v>
                </c:pt>
                <c:pt idx="6">
                  <c:v>69.900000000000006</c:v>
                </c:pt>
                <c:pt idx="7">
                  <c:v>69</c:v>
                </c:pt>
                <c:pt idx="8">
                  <c:v>74</c:v>
                </c:pt>
                <c:pt idx="9">
                  <c:v>74.8</c:v>
                </c:pt>
                <c:pt idx="10">
                  <c:v>76</c:v>
                </c:pt>
                <c:pt idx="11">
                  <c:v>80.400000000000006</c:v>
                </c:pt>
                <c:pt idx="12">
                  <c:v>82.4</c:v>
                </c:pt>
                <c:pt idx="13">
                  <c:v>83.5</c:v>
                </c:pt>
                <c:pt idx="14">
                  <c:v>84.7</c:v>
                </c:pt>
                <c:pt idx="15">
                  <c:v>85.8</c:v>
                </c:pt>
                <c:pt idx="16">
                  <c:v>86.2</c:v>
                </c:pt>
              </c:numCache>
            </c:numRef>
          </c:val>
        </c:ser>
        <c:marker val="1"/>
        <c:axId val="70173824"/>
        <c:axId val="70175360"/>
      </c:lineChart>
      <c:catAx>
        <c:axId val="7017382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200" baseline="0"/>
            </a:pPr>
            <a:endParaRPr lang="es-ES"/>
          </a:p>
        </c:txPr>
        <c:crossAx val="70175360"/>
        <c:crosses val="autoZero"/>
        <c:auto val="1"/>
        <c:lblAlgn val="ctr"/>
        <c:lblOffset val="100"/>
      </c:catAx>
      <c:valAx>
        <c:axId val="70175360"/>
        <c:scaling>
          <c:orientation val="minMax"/>
          <c:max val="100"/>
          <c:min val="5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aseline="0"/>
            </a:pPr>
            <a:endParaRPr lang="es-ES"/>
          </a:p>
        </c:txPr>
        <c:crossAx val="70173824"/>
        <c:crosses val="autoZero"/>
        <c:crossBetween val="between"/>
        <c:majorUnit val="10"/>
        <c:minorUnit val="4"/>
      </c:valAx>
    </c:plotArea>
    <c:legend>
      <c:legendPos val="r"/>
      <c:layout/>
      <c:txPr>
        <a:bodyPr/>
        <a:lstStyle/>
        <a:p>
          <a:pPr>
            <a:defRPr sz="1200" baseline="0"/>
          </a:pPr>
          <a:endParaRPr lang="es-E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140CD-C645-446A-9798-62C0016BD881}" type="datetimeFigureOut">
              <a:rPr lang="es-ES" smtClean="0"/>
              <a:pPr/>
              <a:t>01/09/2014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66168-4923-43DC-BE13-88EF4F2B0274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66168-4923-43DC-BE13-88EF4F2B0274}" type="slidenum">
              <a:rPr lang="ca-ES" smtClean="0"/>
              <a:pPr/>
              <a:t>15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376151-0D89-4BFD-843C-C55FBD8A8A25}" type="datetimeFigureOut">
              <a:rPr lang="es-ES" smtClean="0"/>
              <a:pPr/>
              <a:t>01/09/2014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8027F6-7596-4DB9-87DB-DF0FA87F9A9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3734544"/>
            <a:ext cx="6858000" cy="990600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What contributes to a satisfactory work-family balance? A longitudinal analysis of Egalitarian First Time Parents in Spain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M. José González (UPF); Irene </a:t>
            </a:r>
            <a:r>
              <a:rPr lang="es-ES" dirty="0" err="1" smtClean="0"/>
              <a:t>Lapuerta</a:t>
            </a:r>
            <a:r>
              <a:rPr lang="es-ES" dirty="0" smtClean="0"/>
              <a:t> (UPNA); </a:t>
            </a:r>
          </a:p>
          <a:p>
            <a:r>
              <a:rPr lang="es-ES" dirty="0" smtClean="0"/>
              <a:t>Teresa Martin García (CSIC); Marta </a:t>
            </a:r>
            <a:r>
              <a:rPr lang="es-ES" dirty="0" err="1" smtClean="0"/>
              <a:t>Seiz</a:t>
            </a:r>
            <a:r>
              <a:rPr lang="es-ES" dirty="0" smtClean="0"/>
              <a:t> (CSIC)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2564904"/>
            <a:ext cx="5552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Friday 18 </a:t>
            </a:r>
            <a:r>
              <a:rPr lang="es-ES" b="1" dirty="0" err="1" smtClean="0">
                <a:solidFill>
                  <a:schemeClr val="bg2">
                    <a:lumMod val="50000"/>
                  </a:schemeClr>
                </a:solidFill>
              </a:rPr>
              <a:t>July</a:t>
            </a:r>
            <a:endParaRPr lang="es-ES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ES" i="1" dirty="0" smtClean="0">
                <a:solidFill>
                  <a:schemeClr val="bg2">
                    <a:lumMod val="50000"/>
                  </a:schemeClr>
                </a:solidFill>
              </a:rPr>
              <a:t>17:30-19:20: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127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New Roles of Men and Women and</a:t>
            </a:r>
          </a:p>
          <a:p>
            <a:r>
              <a:rPr lang="es-ES" b="1" dirty="0" err="1">
                <a:solidFill>
                  <a:schemeClr val="bg2">
                    <a:lumMod val="50000"/>
                  </a:schemeClr>
                </a:solidFill>
              </a:rPr>
              <a:t>Implications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bg2">
                    <a:lumMod val="50000"/>
                  </a:schemeClr>
                </a:solidFill>
              </a:rPr>
              <a:t>for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bg2">
                    <a:lumMod val="50000"/>
                  </a:schemeClr>
                </a:solidFill>
              </a:rPr>
              <a:t>Society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0304"/>
            <a:ext cx="8096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68760"/>
            <a:ext cx="3168352" cy="3600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Table 1. Characteristics of the sample: egalitarian bi-active couples, first wave (2011): data sorted by women’s income level</a:t>
            </a:r>
            <a:endParaRPr lang="es-ES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20956"/>
            <a:ext cx="6280579" cy="70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5.1. Main results (H1: Violate expectations)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Most men in our sample are satisfied </a:t>
            </a:r>
            <a:r>
              <a:rPr lang="en-GB" dirty="0" smtClean="0"/>
              <a:t>with the reconciling strategy; half women are unsatisfied.</a:t>
            </a:r>
          </a:p>
          <a:p>
            <a:r>
              <a:rPr lang="en-US" b="1" dirty="0" smtClean="0"/>
              <a:t>Satisfied couples </a:t>
            </a:r>
            <a:r>
              <a:rPr lang="en-US" dirty="0" smtClean="0"/>
              <a:t>are those who meet their expectations concerning care &amp; work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Some women are </a:t>
            </a:r>
            <a:r>
              <a:rPr lang="en-US" b="1" dirty="0" smtClean="0"/>
              <a:t>satisfied with an unbalance work-family</a:t>
            </a:r>
            <a:r>
              <a:rPr lang="en-US" dirty="0" smtClean="0"/>
              <a:t>: (1) different notions of parenthood (construction of motherhood/ fatherhood);  (2) mothers are resigned to the fathers work constraints when they exhibit at least engagement and accessibility.</a:t>
            </a:r>
          </a:p>
          <a:p>
            <a:r>
              <a:rPr lang="en-US" b="1" dirty="0" smtClean="0"/>
              <a:t>Unsatisfied mothers</a:t>
            </a:r>
            <a:r>
              <a:rPr lang="en-US" dirty="0" smtClean="0"/>
              <a:t> face strong dissonance: (1) gap between expectations and reality concerning fathers involvement (only engagement) -&gt; </a:t>
            </a:r>
            <a:r>
              <a:rPr lang="en-US" u="sng" dirty="0" smtClean="0"/>
              <a:t>dissatisfaction with the partner</a:t>
            </a:r>
            <a:r>
              <a:rPr lang="en-US" dirty="0" smtClean="0"/>
              <a:t>; (2) mothers with high level of marital satisfaction but unable to fulfill their own ideal of motherhood (they feel guilty): work constraints -&gt; </a:t>
            </a:r>
            <a:r>
              <a:rPr lang="en-US" u="sng" dirty="0" smtClean="0"/>
              <a:t>dissatisfaction with themselves.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1347750"/>
          </a:xfrm>
        </p:spPr>
        <p:txBody>
          <a:bodyPr>
            <a:noAutofit/>
          </a:bodyPr>
          <a:lstStyle/>
          <a:p>
            <a:pPr algn="just"/>
            <a:r>
              <a:rPr lang="en-GB" sz="2400" dirty="0" smtClean="0">
                <a:latin typeface="Calibri" pitchFamily="34" charset="0"/>
              </a:rPr>
              <a:t>High income couple (</a:t>
            </a:r>
            <a:r>
              <a:rPr lang="en-GB" sz="2400" dirty="0" err="1" smtClean="0">
                <a:latin typeface="Calibri" pitchFamily="34" charset="0"/>
              </a:rPr>
              <a:t>hypogamy</a:t>
            </a:r>
            <a:r>
              <a:rPr lang="en-GB" sz="2400" dirty="0" smtClean="0">
                <a:latin typeface="Calibri" pitchFamily="34" charset="0"/>
              </a:rPr>
              <a:t>), she university studies; he secondary studies; both top managers (he in small company; she in a large company) -&gt;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</a:rPr>
              <a:t>unsatisfied mother (violated expectations) </a:t>
            </a:r>
            <a:endParaRPr lang="en-GB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-32" y="1285860"/>
            <a:ext cx="9144032" cy="46434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wave:</a:t>
            </a: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</a:rPr>
              <a:t>TERESA: you know, I wish he could do the same… [caring] but, uh, uh, looking for the time, finding the time to be together the three of us...  I guess he will, but it will definitely be harder for him than for me.</a:t>
            </a: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</a:rPr>
              <a:t>2</a:t>
            </a:r>
            <a:r>
              <a:rPr lang="en-US" baseline="30000" dirty="0" smtClean="0">
                <a:latin typeface="Calibri" pitchFamily="34" charset="0"/>
              </a:rPr>
              <a:t>nd</a:t>
            </a:r>
            <a:r>
              <a:rPr lang="en-US" dirty="0" smtClean="0">
                <a:latin typeface="Calibri" pitchFamily="34" charset="0"/>
              </a:rPr>
              <a:t> wave:</a:t>
            </a: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</a:rPr>
              <a:t>TERESA:  … I’m really fed up, he does something at home […] but I see that all the caring is on my shoulders, and I was talking to a friend and we realized that it has nothing to do with wages or your position at work or whether men do more hours at </a:t>
            </a:r>
            <a:r>
              <a:rPr lang="en-US" dirty="0" smtClean="0">
                <a:latin typeface="Calibri" pitchFamily="34" charset="0"/>
              </a:rPr>
              <a:t>work, </a:t>
            </a:r>
            <a:r>
              <a:rPr lang="en-US" dirty="0" smtClean="0">
                <a:latin typeface="Calibri" pitchFamily="34" charset="0"/>
              </a:rPr>
              <a:t>because we both work the same and the responsibility basically lies on me and if we talk about wages, I have a higher wage and still…</a:t>
            </a:r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5.2. Main results (H2: Paternal involvement)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996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Few fathers-to-be anticipate a “positive parental involvement”. </a:t>
            </a:r>
          </a:p>
          <a:p>
            <a:endParaRPr lang="en-US" dirty="0" smtClean="0"/>
          </a:p>
          <a:p>
            <a:r>
              <a:rPr lang="en-US" dirty="0" smtClean="0"/>
              <a:t>Fathers who anticipate changes (1</a:t>
            </a:r>
            <a:r>
              <a:rPr lang="en-US" baseline="30000" dirty="0" smtClean="0"/>
              <a:t>st</a:t>
            </a:r>
            <a:r>
              <a:rPr lang="en-US" dirty="0" smtClean="0"/>
              <a:t> wave) in at least two dimensions, self-identity (they imagine themselves caring) and paid-work, are those who further develop a positive fatherhood (2</a:t>
            </a:r>
            <a:r>
              <a:rPr lang="en-US" baseline="30000" dirty="0" smtClean="0"/>
              <a:t>nd</a:t>
            </a:r>
            <a:r>
              <a:rPr lang="en-US" dirty="0" smtClean="0"/>
              <a:t> wave).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5.3. Main results (H3: Institutional Context)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The </a:t>
            </a:r>
            <a:r>
              <a:rPr lang="en-GB" sz="2000" b="1" dirty="0" smtClean="0"/>
              <a:t>most satisfied couples combine considerable time-availability for care for at least one of the partners + flexibility for the other one </a:t>
            </a:r>
            <a:r>
              <a:rPr lang="en-GB" sz="2000" dirty="0" smtClean="0"/>
              <a:t>so that both can be involved: </a:t>
            </a:r>
            <a:r>
              <a:rPr lang="en-GB" sz="2000" i="1" dirty="0" smtClean="0"/>
              <a:t>more prevalent in public sector, with </a:t>
            </a:r>
            <a:r>
              <a:rPr lang="en-GB" sz="2000" i="1" u="sng" dirty="0" smtClean="0"/>
              <a:t>employment stability, and in private companies with good work atmosphere &amp; relations between co-workers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In the </a:t>
            </a:r>
            <a:r>
              <a:rPr lang="en-GB" sz="2000" b="1" dirty="0" smtClean="0"/>
              <a:t>least satisfied couples </a:t>
            </a:r>
            <a:r>
              <a:rPr lang="en-GB" sz="2000" dirty="0" smtClean="0"/>
              <a:t>at least one partner </a:t>
            </a:r>
            <a:r>
              <a:rPr lang="en-GB" sz="2000" b="1" dirty="0" smtClean="0"/>
              <a:t>faces a family-hostile work environment: </a:t>
            </a:r>
            <a:r>
              <a:rPr lang="en-GB" sz="2000" u="sng" dirty="0" smtClean="0"/>
              <a:t>culture of </a:t>
            </a:r>
            <a:r>
              <a:rPr lang="en-GB" sz="2000" u="sng" dirty="0" err="1" smtClean="0"/>
              <a:t>presentialism</a:t>
            </a:r>
            <a:r>
              <a:rPr lang="en-GB" sz="2000" dirty="0" smtClean="0"/>
              <a:t>, long work hours,  </a:t>
            </a:r>
            <a:r>
              <a:rPr lang="en-GB" sz="2000" dirty="0" err="1" smtClean="0"/>
              <a:t>masculinized</a:t>
            </a:r>
            <a:r>
              <a:rPr lang="en-GB" sz="2000" dirty="0" smtClean="0"/>
              <a:t> environments leaving little room for flexibility or use of legal rights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 </a:t>
            </a:r>
            <a:r>
              <a:rPr lang="en-GB" sz="2000" b="1" dirty="0" smtClean="0"/>
              <a:t>Key role of the extended family (</a:t>
            </a:r>
            <a:r>
              <a:rPr lang="en-GB" sz="2000" b="1" err="1" smtClean="0"/>
              <a:t>i.e</a:t>
            </a:r>
            <a:r>
              <a:rPr lang="en-GB" sz="2000" b="1" smtClean="0"/>
              <a:t>. grandparents</a:t>
            </a:r>
            <a:r>
              <a:rPr lang="en-GB" sz="2000" b="1" dirty="0" smtClean="0"/>
              <a:t>):  </a:t>
            </a:r>
            <a:r>
              <a:rPr lang="en-GB" sz="2000" dirty="0" smtClean="0"/>
              <a:t>can </a:t>
            </a:r>
            <a:r>
              <a:rPr lang="en-GB" sz="2000" b="1" dirty="0" smtClean="0"/>
              <a:t>compensate</a:t>
            </a:r>
            <a:r>
              <a:rPr lang="en-GB" sz="2000" dirty="0" smtClean="0"/>
              <a:t> for a negative institutional context &amp; </a:t>
            </a:r>
            <a:r>
              <a:rPr lang="en-GB" sz="2000" b="1" dirty="0" smtClean="0"/>
              <a:t>increases satisfaction</a:t>
            </a:r>
            <a:r>
              <a:rPr lang="en-GB" sz="2000" dirty="0" smtClean="0"/>
              <a:t> when the latter is favourable.</a:t>
            </a:r>
          </a:p>
          <a:p>
            <a:pPr>
              <a:buNone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 Conclusions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Egalitarian couples???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The arrival of the first child reveals major differences in the ideals about motherhood/ fatherhood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Why so many fist-time fathers are satisfied &amp; so many mothers unsatisfied?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dirty="0" smtClean="0"/>
              <a:t>Mothers need to fulfil the three dimensions (engagement; accessibility and responsibility) = fathers are satisfied if they are engaged or accessible (less demanding parenthood)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1. Research questions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Is the satisfaction of couples with their reconciliation arrangements related to the extent to which these meet initial expectations?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what extent do first-time fathers anticipate the need to make adjustments to their daily routines in order to reconcile care and employment?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Which institutional settings facilitate a more satisfactory work-life balance for egalitarian couples having made the transition to parenthood?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2. Background: Work-Life Balance, Gender Equality and the Transition to Parenthood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07232"/>
            <a:ext cx="8229600" cy="509012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The work-family literature is dominated by a </a:t>
            </a:r>
            <a:r>
              <a:rPr lang="en-US" sz="2200" b="1" dirty="0" smtClean="0"/>
              <a:t>conflict perspective 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C00000"/>
                </a:solidFill>
              </a:rPr>
              <a:t>scarcity hypothesis</a:t>
            </a:r>
            <a:r>
              <a:rPr lang="en-US" sz="2200" dirty="0" smtClean="0"/>
              <a:t>): it is assumed that individuals who participate in multiple roles (e.g. those related to work and family) inevitably experience conflict and stress that detract from their quality of life (Marks, 1977; Sieber,1974) 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Other authors emphasize that the </a:t>
            </a:r>
            <a:r>
              <a:rPr lang="en-US" sz="2200" b="1" dirty="0" smtClean="0"/>
              <a:t>advantages of pursuing multiple roles </a:t>
            </a:r>
            <a:r>
              <a:rPr lang="en-US" sz="2200" dirty="0" smtClean="0"/>
              <a:t>are likely to outweigh the disadvantages (</a:t>
            </a:r>
            <a:r>
              <a:rPr lang="en-US" sz="2200" dirty="0" smtClean="0">
                <a:solidFill>
                  <a:srgbClr val="C00000"/>
                </a:solidFill>
              </a:rPr>
              <a:t>an expansionist hypothesis</a:t>
            </a:r>
            <a:r>
              <a:rPr lang="en-US" sz="2200" dirty="0" smtClean="0"/>
              <a:t>) (Barnett &amp; Baruch, 1985; Marks,1977; </a:t>
            </a:r>
            <a:r>
              <a:rPr lang="en-US" sz="2200" dirty="0" err="1" smtClean="0"/>
              <a:t>Sieber</a:t>
            </a:r>
            <a:r>
              <a:rPr lang="en-US" sz="2200" dirty="0" smtClean="0"/>
              <a:t>, 1974).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GB" sz="2200" dirty="0" smtClean="0"/>
              <a:t>Researchers have also posited that </a:t>
            </a:r>
            <a:r>
              <a:rPr lang="en-GB" sz="2200" b="1" dirty="0" smtClean="0"/>
              <a:t>sex-role attitudes influence the experience of multiple roles</a:t>
            </a:r>
            <a:r>
              <a:rPr lang="en-GB" sz="2200" dirty="0" smtClean="0"/>
              <a:t>: individuals with traditional attitudes are more likely to experience strains, whereas individuals with egalitarian attitudes are more likely to experience role gratification (Barnett &amp; Baruch, 1985; </a:t>
            </a:r>
            <a:r>
              <a:rPr lang="en-GB" sz="2200" dirty="0" err="1" smtClean="0"/>
              <a:t>Gerson</a:t>
            </a:r>
            <a:r>
              <a:rPr lang="en-GB" sz="2200" dirty="0" smtClean="0"/>
              <a:t>, 1985; Marshall &amp; Barnett, 1991). E.g.: within a two-earner family, the man's attitude towards his partner's employment may also be important, at least for his own well-being (Kessler &amp; McRae, 1982).</a:t>
            </a:r>
            <a:endParaRPr lang="es-ES" sz="22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en-US" sz="2200" dirty="0" smtClean="0"/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(a) New insights in the discussion: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Variations in </a:t>
            </a:r>
            <a:r>
              <a:rPr lang="en-GB" dirty="0" smtClean="0">
                <a:solidFill>
                  <a:srgbClr val="C00000"/>
                </a:solidFill>
              </a:rPr>
              <a:t>paternal involvement </a:t>
            </a:r>
            <a:r>
              <a:rPr lang="en-GB" dirty="0" smtClean="0"/>
              <a:t>in the transition to fatherhood (</a:t>
            </a:r>
            <a:r>
              <a:rPr lang="en-GB" dirty="0" err="1" smtClean="0"/>
              <a:t>Habib</a:t>
            </a:r>
            <a:r>
              <a:rPr lang="en-GB" dirty="0" smtClean="0"/>
              <a:t>, 2012) as a means of understanding the emergence of </a:t>
            </a:r>
            <a:r>
              <a:rPr lang="en-GB" dirty="0" smtClean="0">
                <a:solidFill>
                  <a:srgbClr val="C00000"/>
                </a:solidFill>
              </a:rPr>
              <a:t>a new identity status</a:t>
            </a:r>
            <a:r>
              <a:rPr lang="en-GB" dirty="0" smtClean="0"/>
              <a:t>, that is, becoming a father (identity theory).</a:t>
            </a:r>
          </a:p>
          <a:p>
            <a:endParaRPr lang="en-GB" dirty="0" smtClean="0"/>
          </a:p>
          <a:p>
            <a:r>
              <a:rPr lang="en-GB" dirty="0" smtClean="0"/>
              <a:t>Three dimensions of paternal involvement (Lamb, </a:t>
            </a:r>
            <a:r>
              <a:rPr lang="en-GB" dirty="0" err="1" smtClean="0"/>
              <a:t>Pleck</a:t>
            </a:r>
            <a:r>
              <a:rPr lang="en-GB" dirty="0" smtClean="0"/>
              <a:t>, </a:t>
            </a:r>
            <a:r>
              <a:rPr lang="en-GB" dirty="0" err="1" smtClean="0"/>
              <a:t>Charnov</a:t>
            </a:r>
            <a:r>
              <a:rPr lang="en-GB" dirty="0" smtClean="0"/>
              <a:t>, and Levine (1985, 1987): (1) </a:t>
            </a:r>
            <a:r>
              <a:rPr lang="en-GB" dirty="0" smtClean="0">
                <a:solidFill>
                  <a:srgbClr val="C00000"/>
                </a:solidFill>
              </a:rPr>
              <a:t>engagement</a:t>
            </a:r>
            <a:r>
              <a:rPr lang="en-GB" dirty="0" smtClean="0"/>
              <a:t> (e.g. time in </a:t>
            </a:r>
            <a:r>
              <a:rPr lang="en-GB" dirty="0" err="1" smtClean="0"/>
              <a:t>caregiving</a:t>
            </a:r>
            <a:r>
              <a:rPr lang="en-GB" dirty="0" smtClean="0"/>
              <a:t> and play); (2) </a:t>
            </a:r>
            <a:r>
              <a:rPr lang="en-GB" dirty="0" smtClean="0">
                <a:solidFill>
                  <a:srgbClr val="C00000"/>
                </a:solidFill>
              </a:rPr>
              <a:t>accessibility</a:t>
            </a:r>
            <a:r>
              <a:rPr lang="en-GB" dirty="0" smtClean="0"/>
              <a:t> (availability time); (3) and </a:t>
            </a:r>
            <a:r>
              <a:rPr lang="en-GB" dirty="0" smtClean="0">
                <a:solidFill>
                  <a:srgbClr val="C00000"/>
                </a:solidFill>
              </a:rPr>
              <a:t>responsibility</a:t>
            </a:r>
            <a:r>
              <a:rPr lang="en-GB" dirty="0" smtClean="0"/>
              <a:t> (e.g. making decisions for the child). Implicit in these dimensions is the notion of </a:t>
            </a:r>
            <a:r>
              <a:rPr lang="en-GB" u="sng" dirty="0" smtClean="0"/>
              <a:t>positive paternal involvement</a:t>
            </a:r>
            <a:r>
              <a:rPr lang="en-GB" dirty="0" smtClean="0"/>
              <a:t>, which is likely to promote a healthy development of the child.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Literature on </a:t>
            </a:r>
            <a:r>
              <a:rPr lang="en-GB" dirty="0" smtClean="0">
                <a:solidFill>
                  <a:srgbClr val="C00000"/>
                </a:solidFill>
              </a:rPr>
              <a:t>violated expectations, </a:t>
            </a:r>
            <a:r>
              <a:rPr lang="en-GB" dirty="0" smtClean="0"/>
              <a:t>which are found to be a stronger predictor of depression and relationship satisfaction than the reported division of labour (</a:t>
            </a:r>
            <a:r>
              <a:rPr lang="en-GB" dirty="0" err="1" smtClean="0"/>
              <a:t>Biehle</a:t>
            </a:r>
            <a:r>
              <a:rPr lang="en-GB" dirty="0" smtClean="0"/>
              <a:t> &amp; Mickelson, 2012).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Violated expectations may lead to less </a:t>
            </a:r>
            <a:r>
              <a:rPr lang="en-US" dirty="0" smtClean="0">
                <a:solidFill>
                  <a:srgbClr val="C00000"/>
                </a:solidFill>
              </a:rPr>
              <a:t>satisfaction with the transition to parenthood</a:t>
            </a:r>
            <a:r>
              <a:rPr lang="en-US" dirty="0" smtClean="0"/>
              <a:t> (e.g., </a:t>
            </a:r>
            <a:r>
              <a:rPr lang="en-US" dirty="0" err="1" smtClean="0"/>
              <a:t>Belsky</a:t>
            </a:r>
            <a:r>
              <a:rPr lang="en-US" dirty="0" smtClean="0"/>
              <a:t>, 1985; </a:t>
            </a:r>
            <a:r>
              <a:rPr lang="en-US" dirty="0" err="1" smtClean="0"/>
              <a:t>Khazan</a:t>
            </a:r>
            <a:r>
              <a:rPr lang="en-US" dirty="0" smtClean="0"/>
              <a:t>, McHale, &amp; </a:t>
            </a:r>
            <a:r>
              <a:rPr lang="en-US" dirty="0" err="1" smtClean="0"/>
              <a:t>Decourcey</a:t>
            </a:r>
            <a:r>
              <a:rPr lang="en-US" dirty="0" smtClean="0"/>
              <a:t>, 2008): researchers have argued that the actual division of childcare is less important than whether the division meets one’s expectations.</a:t>
            </a:r>
            <a:endParaRPr lang="en-GB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(b) New insights in the discussion: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 Hypotheses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748464" cy="50405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H1:  The higher the degree of dissonance between expectations (the couples’ ideal organization) and reality (the couples’ actual time allocation to care and employment), the higher the degree of dissatisfaction (</a:t>
            </a:r>
            <a:r>
              <a:rPr lang="en-GB" sz="2000" b="1" dirty="0" smtClean="0">
                <a:solidFill>
                  <a:srgbClr val="C00000"/>
                </a:solidFill>
              </a:rPr>
              <a:t>Violated expectations</a:t>
            </a:r>
            <a:r>
              <a:rPr lang="en-GB" sz="2000" dirty="0" smtClean="0"/>
              <a:t>) </a:t>
            </a:r>
            <a:r>
              <a:rPr lang="en-GB" sz="2000" b="1" dirty="0" smtClean="0">
                <a:solidFill>
                  <a:srgbClr val="0070C0"/>
                </a:solidFill>
              </a:rPr>
              <a:t>-&gt; Longitudinal &amp; relational hypothesis.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H2:  Fathers-to-be who anticipate changes with the arrival of the child are more likely to develop a “positive paternal involvement”,  which also favours marital satisfaction and satisfaction with the reconciliation strategy (</a:t>
            </a:r>
            <a:r>
              <a:rPr lang="en-GB" sz="2000" b="1" dirty="0" smtClean="0">
                <a:solidFill>
                  <a:srgbClr val="C00000"/>
                </a:solidFill>
              </a:rPr>
              <a:t>Paternal involvement</a:t>
            </a:r>
            <a:r>
              <a:rPr lang="en-GB" sz="2000" dirty="0" smtClean="0"/>
              <a:t>) </a:t>
            </a:r>
            <a:r>
              <a:rPr lang="en-GB" sz="2000" b="1" dirty="0" smtClean="0">
                <a:solidFill>
                  <a:srgbClr val="0070C0"/>
                </a:solidFill>
              </a:rPr>
              <a:t>-&gt; Longitudinal &amp; relational hypothesis.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 smtClean="0"/>
              <a:t>H3: Satisfactory reconciliation strategies (i.e.  a high level of satisfaction within the couple) are largely explained by a favourable institutional context such as a friendly work environment, accessibility to services, time or other resources (</a:t>
            </a:r>
            <a:r>
              <a:rPr lang="en-GB" sz="2000" b="1" dirty="0" smtClean="0">
                <a:solidFill>
                  <a:srgbClr val="C00000"/>
                </a:solidFill>
              </a:rPr>
              <a:t>Institutional context</a:t>
            </a:r>
            <a:r>
              <a:rPr lang="en-GB" sz="2000" dirty="0" smtClean="0"/>
              <a:t>). </a:t>
            </a:r>
            <a:r>
              <a:rPr lang="en-GB" sz="2000" b="1" dirty="0" smtClean="0">
                <a:solidFill>
                  <a:srgbClr val="0070C0"/>
                </a:solidFill>
              </a:rPr>
              <a:t>-&gt; Cross-sectional &amp; relational hypothesis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657944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2. The Spanish case study in context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1143554"/>
            <a:ext cx="8424936" cy="629262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1: Activity rates by gender and age groups (30-34 &amp; 35-39) in Spain, 1998-2014. </a:t>
            </a:r>
            <a:endParaRPr kumimoji="0" lang="en-GB" sz="2000" b="1" i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1 Gráfico"/>
          <p:cNvGraphicFramePr/>
          <p:nvPr/>
        </p:nvGraphicFramePr>
        <p:xfrm>
          <a:off x="428596" y="1928802"/>
          <a:ext cx="835824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1"/>
          <p:cNvSpPr>
            <a:spLocks noChangeArrowheads="1"/>
          </p:cNvSpPr>
          <p:nvPr/>
        </p:nvSpPr>
        <p:spPr bwMode="auto">
          <a:xfrm>
            <a:off x="357158" y="240804"/>
            <a:ext cx="853443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7188" indent="-357188">
              <a:spcBef>
                <a:spcPts val="1200"/>
              </a:spcBef>
              <a:spcAft>
                <a:spcPts val="1200"/>
              </a:spcAft>
              <a:buClr>
                <a:srgbClr val="990000"/>
              </a:buClr>
            </a:pPr>
            <a:endParaRPr lang="en-GB" sz="2400" dirty="0">
              <a:latin typeface="Gill Sans MT (Cuerpo)"/>
            </a:endParaRPr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Clr>
                <a:srgbClr val="990000"/>
              </a:buClr>
              <a:buFontTx/>
              <a:buChar char="•"/>
            </a:pPr>
            <a:r>
              <a:rPr lang="en-GB" sz="2600" u="sng" dirty="0"/>
              <a:t>High unemployment </a:t>
            </a:r>
            <a:r>
              <a:rPr lang="en-GB" sz="2600" u="sng" dirty="0" smtClean="0"/>
              <a:t>rates</a:t>
            </a:r>
            <a:r>
              <a:rPr lang="en-GB" sz="2600" dirty="0" smtClean="0"/>
              <a:t>:  26% in 2014 (33% in the age group 25-29 and 54% under age 25).</a:t>
            </a:r>
            <a:endParaRPr lang="en-GB" sz="2600" dirty="0"/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Clr>
                <a:srgbClr val="990000"/>
              </a:buClr>
              <a:buFontTx/>
              <a:buChar char="•"/>
            </a:pPr>
            <a:r>
              <a:rPr lang="en-GB" sz="2600" dirty="0" smtClean="0"/>
              <a:t>24% </a:t>
            </a:r>
            <a:r>
              <a:rPr lang="en-GB" sz="2600" dirty="0"/>
              <a:t>women and </a:t>
            </a:r>
            <a:r>
              <a:rPr lang="en-GB" sz="2600" dirty="0" smtClean="0"/>
              <a:t>22% </a:t>
            </a:r>
            <a:r>
              <a:rPr lang="en-GB" sz="2600" dirty="0"/>
              <a:t>men with a </a:t>
            </a:r>
            <a:r>
              <a:rPr lang="en-GB" sz="2600" u="sng" dirty="0"/>
              <a:t>fixed-term job </a:t>
            </a:r>
            <a:r>
              <a:rPr lang="en-GB" sz="2600" dirty="0"/>
              <a:t>(</a:t>
            </a:r>
            <a:r>
              <a:rPr lang="en-GB" sz="2600" dirty="0" smtClean="0"/>
              <a:t>14% </a:t>
            </a:r>
            <a:r>
              <a:rPr lang="en-GB" sz="2600" dirty="0"/>
              <a:t>and </a:t>
            </a:r>
            <a:r>
              <a:rPr lang="en-GB" sz="2600" dirty="0" smtClean="0"/>
              <a:t>13% EU-28) </a:t>
            </a:r>
            <a:r>
              <a:rPr lang="en-GB" sz="2600" dirty="0"/>
              <a:t>-&gt; </a:t>
            </a:r>
            <a:r>
              <a:rPr lang="en-GB" sz="2600" dirty="0" smtClean="0"/>
              <a:t>32.4% </a:t>
            </a:r>
            <a:r>
              <a:rPr lang="en-GB" sz="2600" dirty="0"/>
              <a:t>below age 40 (vs. </a:t>
            </a:r>
            <a:r>
              <a:rPr lang="en-GB" sz="2600" dirty="0" smtClean="0"/>
              <a:t>20.7% EU-28).</a:t>
            </a:r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Clr>
                <a:srgbClr val="990000"/>
              </a:buClr>
              <a:buFontTx/>
              <a:buChar char="•"/>
            </a:pPr>
            <a:r>
              <a:rPr lang="en-GB" sz="2600" u="sng" dirty="0" smtClean="0"/>
              <a:t>Workplace practices</a:t>
            </a:r>
            <a:r>
              <a:rPr lang="en-GB" sz="2600" dirty="0" smtClean="0"/>
              <a:t>:  long working hours, low working-time flexibility &amp; male enterprise culture in the private sector. </a:t>
            </a:r>
            <a:endParaRPr lang="en-GB" sz="2600" dirty="0"/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Clr>
                <a:srgbClr val="990000"/>
              </a:buClr>
              <a:buFontTx/>
              <a:buChar char="•"/>
            </a:pPr>
            <a:r>
              <a:rPr lang="en-GB" sz="2600" u="sng" dirty="0" err="1" smtClean="0"/>
              <a:t>Familist</a:t>
            </a:r>
            <a:r>
              <a:rPr lang="en-GB" sz="2600" u="sng" dirty="0" smtClean="0"/>
              <a:t> Welfare State</a:t>
            </a:r>
            <a:r>
              <a:rPr lang="en-GB" sz="2600" dirty="0" smtClean="0"/>
              <a:t>:  Only 1.5% of the social public expenditure is devoted to family (2,3% </a:t>
            </a:r>
            <a:r>
              <a:rPr lang="en-GB" sz="2600" dirty="0"/>
              <a:t>OECD average </a:t>
            </a:r>
            <a:r>
              <a:rPr lang="en-GB" sz="2600" dirty="0" smtClean="0"/>
              <a:t>in 2009).</a:t>
            </a:r>
            <a:endParaRPr lang="en-GB" sz="2600" dirty="0"/>
          </a:p>
          <a:p>
            <a:pPr marL="357188" indent="-357188">
              <a:buClr>
                <a:srgbClr val="990000"/>
              </a:buClr>
              <a:buFontTx/>
              <a:buChar char="•"/>
            </a:pPr>
            <a:endParaRPr lang="en-GB" sz="2400" dirty="0">
              <a:latin typeface="Gill Sans MT (Cuerpo)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Sample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32 Couples expecting their first child</a:t>
            </a:r>
            <a:r>
              <a:rPr lang="en-GB" dirty="0" smtClean="0"/>
              <a:t> (sub-sample from 68 couples from international research project </a:t>
            </a:r>
            <a:r>
              <a:rPr lang="en-GB" dirty="0" err="1" smtClean="0"/>
              <a:t>TransParent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Bi-active couples</a:t>
            </a:r>
            <a:r>
              <a:rPr lang="en-GB" dirty="0" smtClean="0"/>
              <a:t> (both partners in the labour market)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Egalitarian practices</a:t>
            </a:r>
            <a:r>
              <a:rPr lang="en-GB" dirty="0" smtClean="0"/>
              <a:t>: she does not do more than 60% of the housework and he does at least 40% (self-declared) excluding domestic help.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Longitudinal sample</a:t>
            </a:r>
            <a:r>
              <a:rPr lang="en-GB" dirty="0" smtClean="0"/>
              <a:t>: interviewed in 2011 (at the time of the pregnancy) and again in 2013 (child at pre-school 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675</TotalTime>
  <Words>1465</Words>
  <Application>Microsoft Office PowerPoint</Application>
  <PresentationFormat>Presentación en pantalla (4:3)</PresentationFormat>
  <Paragraphs>71</Paragraphs>
  <Slides>15</Slides>
  <Notes>1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Origen</vt:lpstr>
      <vt:lpstr>What contributes to a satisfactory work-family balance? A longitudinal analysis of Egalitarian First Time Parents in Spain </vt:lpstr>
      <vt:lpstr>1. Research questions</vt:lpstr>
      <vt:lpstr>2. Background: Work-Life Balance, Gender Equality and the Transition to Parenthood</vt:lpstr>
      <vt:lpstr>(a) New insights in the discussion:</vt:lpstr>
      <vt:lpstr>(b) New insights in the discussion:</vt:lpstr>
      <vt:lpstr>3. Hypotheses</vt:lpstr>
      <vt:lpstr>2. The Spanish case study in context</vt:lpstr>
      <vt:lpstr>Diapositiva 8</vt:lpstr>
      <vt:lpstr>4. Sample</vt:lpstr>
      <vt:lpstr>Table 1. Characteristics of the sample: egalitarian bi-active couples, first wave (2011): data sorted by women’s income level</vt:lpstr>
      <vt:lpstr>5.1. Main results (H1: Violate expectations) </vt:lpstr>
      <vt:lpstr>High income couple (hypogamy), she university studies; he secondary studies; both top managers (he in small company; she in a large company) -&gt; unsatisfied mother (violated expectations) </vt:lpstr>
      <vt:lpstr>5.2. Main results (H2: Paternal involvement) </vt:lpstr>
      <vt:lpstr>5.3. Main results (H3: Institutional Context) </vt:lpstr>
      <vt:lpstr>6.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contributes to a satisfactory work-family balance? A longitudinal analysis of Egalitarian First Time Parents in Spain</dc:title>
  <dc:creator>Universitat Pompeu Fabra</dc:creator>
  <cp:lastModifiedBy>U8123</cp:lastModifiedBy>
  <cp:revision>80</cp:revision>
  <dcterms:created xsi:type="dcterms:W3CDTF">2014-07-10T08:57:23Z</dcterms:created>
  <dcterms:modified xsi:type="dcterms:W3CDTF">2014-09-01T20:33:08Z</dcterms:modified>
</cp:coreProperties>
</file>