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76" r:id="rId2"/>
    <p:sldId id="263" r:id="rId3"/>
    <p:sldId id="257" r:id="rId4"/>
    <p:sldId id="260" r:id="rId5"/>
    <p:sldId id="261" r:id="rId6"/>
    <p:sldId id="262" r:id="rId7"/>
    <p:sldId id="258" r:id="rId8"/>
    <p:sldId id="277" r:id="rId9"/>
    <p:sldId id="278" r:id="rId10"/>
    <p:sldId id="272" r:id="rId11"/>
    <p:sldId id="280" r:id="rId12"/>
    <p:sldId id="259" r:id="rId13"/>
    <p:sldId id="265" r:id="rId14"/>
    <p:sldId id="264" r:id="rId15"/>
    <p:sldId id="273" r:id="rId16"/>
    <p:sldId id="271" r:id="rId17"/>
    <p:sldId id="267" r:id="rId18"/>
    <p:sldId id="279" r:id="rId19"/>
    <p:sldId id="268" r:id="rId20"/>
    <p:sldId id="275" r:id="rId2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FF"/>
    <a:srgbClr val="3E928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86387" autoAdjust="0"/>
  </p:normalViewPr>
  <p:slideViewPr>
    <p:cSldViewPr>
      <p:cViewPr varScale="1">
        <p:scale>
          <a:sx n="116" d="100"/>
          <a:sy n="116" d="100"/>
        </p:scale>
        <p:origin x="-17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48032\Desktop\tasas%20de%20actividad%2030-4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plotArea>
      <c:layout/>
      <c:lineChart>
        <c:grouping val="standard"/>
        <c:ser>
          <c:idx val="0"/>
          <c:order val="0"/>
          <c:tx>
            <c:strRef>
              <c:f>Hoja1!$B$11</c:f>
              <c:strCache>
                <c:ptCount val="1"/>
                <c:pt idx="0">
                  <c:v>Males 30-34</c:v>
                </c:pt>
              </c:strCache>
            </c:strRef>
          </c:tx>
          <c:spPr>
            <a:ln>
              <a:solidFill>
                <a:schemeClr val="tx2"/>
              </a:solidFill>
              <a:prstDash val="sysDot"/>
            </a:ln>
          </c:spPr>
          <c:marker>
            <c:symbol val="none"/>
          </c:marker>
          <c:cat>
            <c:strRef>
              <c:f>Hoja1!$A$12:$A$28</c:f>
              <c:strCache>
                <c:ptCount val="17"/>
                <c:pt idx="0">
                  <c:v>1998Q2</c:v>
                </c:pt>
                <c:pt idx="1">
                  <c:v>1999Q2</c:v>
                </c:pt>
                <c:pt idx="2">
                  <c:v>2000Q2</c:v>
                </c:pt>
                <c:pt idx="3">
                  <c:v>2001Q2</c:v>
                </c:pt>
                <c:pt idx="4">
                  <c:v>2002Q2</c:v>
                </c:pt>
                <c:pt idx="5">
                  <c:v>2003Q2</c:v>
                </c:pt>
                <c:pt idx="6">
                  <c:v>2004Q2</c:v>
                </c:pt>
                <c:pt idx="7">
                  <c:v>2005Q2</c:v>
                </c:pt>
                <c:pt idx="8">
                  <c:v>2006Q2</c:v>
                </c:pt>
                <c:pt idx="9">
                  <c:v>2007Q2</c:v>
                </c:pt>
                <c:pt idx="10">
                  <c:v>2008Q2</c:v>
                </c:pt>
                <c:pt idx="11">
                  <c:v>2009Q2</c:v>
                </c:pt>
                <c:pt idx="12">
                  <c:v>2010Q2</c:v>
                </c:pt>
                <c:pt idx="13">
                  <c:v>2011Q2</c:v>
                </c:pt>
                <c:pt idx="14">
                  <c:v>2012Q2</c:v>
                </c:pt>
                <c:pt idx="15">
                  <c:v>2013Q2</c:v>
                </c:pt>
                <c:pt idx="16">
                  <c:v>2014Q1</c:v>
                </c:pt>
              </c:strCache>
            </c:strRef>
          </c:cat>
          <c:val>
            <c:numRef>
              <c:f>Hoja1!$B$12:$B$28</c:f>
              <c:numCache>
                <c:formatCode>0.0</c:formatCode>
                <c:ptCount val="17"/>
                <c:pt idx="0">
                  <c:v>95</c:v>
                </c:pt>
                <c:pt idx="1">
                  <c:v>95.8</c:v>
                </c:pt>
                <c:pt idx="2">
                  <c:v>95.9</c:v>
                </c:pt>
                <c:pt idx="3">
                  <c:v>94</c:v>
                </c:pt>
                <c:pt idx="4">
                  <c:v>94.6</c:v>
                </c:pt>
                <c:pt idx="5">
                  <c:v>94.8</c:v>
                </c:pt>
                <c:pt idx="6">
                  <c:v>95.2</c:v>
                </c:pt>
                <c:pt idx="7">
                  <c:v>94.9</c:v>
                </c:pt>
                <c:pt idx="8">
                  <c:v>94.2</c:v>
                </c:pt>
                <c:pt idx="9">
                  <c:v>94.1</c:v>
                </c:pt>
                <c:pt idx="10">
                  <c:v>94.9</c:v>
                </c:pt>
                <c:pt idx="11">
                  <c:v>94.5</c:v>
                </c:pt>
                <c:pt idx="12">
                  <c:v>94.9</c:v>
                </c:pt>
                <c:pt idx="13">
                  <c:v>94.4</c:v>
                </c:pt>
                <c:pt idx="14">
                  <c:v>94.9</c:v>
                </c:pt>
                <c:pt idx="15">
                  <c:v>93.9</c:v>
                </c:pt>
                <c:pt idx="16">
                  <c:v>94.1</c:v>
                </c:pt>
              </c:numCache>
            </c:numRef>
          </c:val>
        </c:ser>
        <c:ser>
          <c:idx val="1"/>
          <c:order val="1"/>
          <c:tx>
            <c:strRef>
              <c:f>Hoja1!$C$11</c:f>
              <c:strCache>
                <c:ptCount val="1"/>
                <c:pt idx="0">
                  <c:v>Males 35-39</c:v>
                </c:pt>
              </c:strCache>
            </c:strRef>
          </c:tx>
          <c:spPr>
            <a:ln>
              <a:solidFill>
                <a:schemeClr val="tx2"/>
              </a:solidFill>
            </a:ln>
          </c:spPr>
          <c:marker>
            <c:symbol val="none"/>
          </c:marker>
          <c:cat>
            <c:strRef>
              <c:f>Hoja1!$A$12:$A$28</c:f>
              <c:strCache>
                <c:ptCount val="17"/>
                <c:pt idx="0">
                  <c:v>1998Q2</c:v>
                </c:pt>
                <c:pt idx="1">
                  <c:v>1999Q2</c:v>
                </c:pt>
                <c:pt idx="2">
                  <c:v>2000Q2</c:v>
                </c:pt>
                <c:pt idx="3">
                  <c:v>2001Q2</c:v>
                </c:pt>
                <c:pt idx="4">
                  <c:v>2002Q2</c:v>
                </c:pt>
                <c:pt idx="5">
                  <c:v>2003Q2</c:v>
                </c:pt>
                <c:pt idx="6">
                  <c:v>2004Q2</c:v>
                </c:pt>
                <c:pt idx="7">
                  <c:v>2005Q2</c:v>
                </c:pt>
                <c:pt idx="8">
                  <c:v>2006Q2</c:v>
                </c:pt>
                <c:pt idx="9">
                  <c:v>2007Q2</c:v>
                </c:pt>
                <c:pt idx="10">
                  <c:v>2008Q2</c:v>
                </c:pt>
                <c:pt idx="11">
                  <c:v>2009Q2</c:v>
                </c:pt>
                <c:pt idx="12">
                  <c:v>2010Q2</c:v>
                </c:pt>
                <c:pt idx="13">
                  <c:v>2011Q2</c:v>
                </c:pt>
                <c:pt idx="14">
                  <c:v>2012Q2</c:v>
                </c:pt>
                <c:pt idx="15">
                  <c:v>2013Q2</c:v>
                </c:pt>
                <c:pt idx="16">
                  <c:v>2014Q1</c:v>
                </c:pt>
              </c:strCache>
            </c:strRef>
          </c:cat>
          <c:val>
            <c:numRef>
              <c:f>Hoja1!$C$12:$C$28</c:f>
              <c:numCache>
                <c:formatCode>0.0</c:formatCode>
                <c:ptCount val="17"/>
                <c:pt idx="0">
                  <c:v>95.8</c:v>
                </c:pt>
                <c:pt idx="1">
                  <c:v>95.4</c:v>
                </c:pt>
                <c:pt idx="2">
                  <c:v>95.7</c:v>
                </c:pt>
                <c:pt idx="3">
                  <c:v>94.2</c:v>
                </c:pt>
                <c:pt idx="4">
                  <c:v>95.3</c:v>
                </c:pt>
                <c:pt idx="5">
                  <c:v>95.3</c:v>
                </c:pt>
                <c:pt idx="6">
                  <c:v>95</c:v>
                </c:pt>
                <c:pt idx="7">
                  <c:v>95.1</c:v>
                </c:pt>
                <c:pt idx="8">
                  <c:v>95.7</c:v>
                </c:pt>
                <c:pt idx="9">
                  <c:v>95.1</c:v>
                </c:pt>
                <c:pt idx="10">
                  <c:v>94.4</c:v>
                </c:pt>
                <c:pt idx="11">
                  <c:v>94.4</c:v>
                </c:pt>
                <c:pt idx="12">
                  <c:v>94.9</c:v>
                </c:pt>
                <c:pt idx="13">
                  <c:v>95</c:v>
                </c:pt>
                <c:pt idx="14">
                  <c:v>94.9</c:v>
                </c:pt>
                <c:pt idx="15">
                  <c:v>94.9</c:v>
                </c:pt>
                <c:pt idx="16">
                  <c:v>94.7</c:v>
                </c:pt>
              </c:numCache>
            </c:numRef>
          </c:val>
        </c:ser>
        <c:ser>
          <c:idx val="2"/>
          <c:order val="2"/>
          <c:tx>
            <c:strRef>
              <c:f>Hoja1!$D$11</c:f>
              <c:strCache>
                <c:ptCount val="1"/>
                <c:pt idx="0">
                  <c:v>Females 30-34</c:v>
                </c:pt>
              </c:strCache>
            </c:strRef>
          </c:tx>
          <c:spPr>
            <a:ln>
              <a:solidFill>
                <a:srgbClr val="C00000"/>
              </a:solidFill>
              <a:prstDash val="sysDot"/>
            </a:ln>
          </c:spPr>
          <c:marker>
            <c:symbol val="none"/>
          </c:marker>
          <c:cat>
            <c:strRef>
              <c:f>Hoja1!$A$12:$A$28</c:f>
              <c:strCache>
                <c:ptCount val="17"/>
                <c:pt idx="0">
                  <c:v>1998Q2</c:v>
                </c:pt>
                <c:pt idx="1">
                  <c:v>1999Q2</c:v>
                </c:pt>
                <c:pt idx="2">
                  <c:v>2000Q2</c:v>
                </c:pt>
                <c:pt idx="3">
                  <c:v>2001Q2</c:v>
                </c:pt>
                <c:pt idx="4">
                  <c:v>2002Q2</c:v>
                </c:pt>
                <c:pt idx="5">
                  <c:v>2003Q2</c:v>
                </c:pt>
                <c:pt idx="6">
                  <c:v>2004Q2</c:v>
                </c:pt>
                <c:pt idx="7">
                  <c:v>2005Q2</c:v>
                </c:pt>
                <c:pt idx="8">
                  <c:v>2006Q2</c:v>
                </c:pt>
                <c:pt idx="9">
                  <c:v>2007Q2</c:v>
                </c:pt>
                <c:pt idx="10">
                  <c:v>2008Q2</c:v>
                </c:pt>
                <c:pt idx="11">
                  <c:v>2009Q2</c:v>
                </c:pt>
                <c:pt idx="12">
                  <c:v>2010Q2</c:v>
                </c:pt>
                <c:pt idx="13">
                  <c:v>2011Q2</c:v>
                </c:pt>
                <c:pt idx="14">
                  <c:v>2012Q2</c:v>
                </c:pt>
                <c:pt idx="15">
                  <c:v>2013Q2</c:v>
                </c:pt>
                <c:pt idx="16">
                  <c:v>2014Q1</c:v>
                </c:pt>
              </c:strCache>
            </c:strRef>
          </c:cat>
          <c:val>
            <c:numRef>
              <c:f>Hoja1!$D$12:$D$28</c:f>
              <c:numCache>
                <c:formatCode>0.0</c:formatCode>
                <c:ptCount val="17"/>
                <c:pt idx="0">
                  <c:v>66.599999999999994</c:v>
                </c:pt>
                <c:pt idx="1">
                  <c:v>67.8</c:v>
                </c:pt>
                <c:pt idx="2">
                  <c:v>69.400000000000006</c:v>
                </c:pt>
                <c:pt idx="3">
                  <c:v>67.2</c:v>
                </c:pt>
                <c:pt idx="4">
                  <c:v>71.099999999999994</c:v>
                </c:pt>
                <c:pt idx="5">
                  <c:v>72.7</c:v>
                </c:pt>
                <c:pt idx="6">
                  <c:v>74</c:v>
                </c:pt>
                <c:pt idx="7">
                  <c:v>75.599999999999994</c:v>
                </c:pt>
                <c:pt idx="8">
                  <c:v>78.2</c:v>
                </c:pt>
                <c:pt idx="9">
                  <c:v>79.3</c:v>
                </c:pt>
                <c:pt idx="10">
                  <c:v>82.3</c:v>
                </c:pt>
                <c:pt idx="11">
                  <c:v>83</c:v>
                </c:pt>
                <c:pt idx="12">
                  <c:v>84</c:v>
                </c:pt>
                <c:pt idx="13">
                  <c:v>86.8</c:v>
                </c:pt>
                <c:pt idx="14">
                  <c:v>85.8</c:v>
                </c:pt>
                <c:pt idx="15">
                  <c:v>87.3</c:v>
                </c:pt>
                <c:pt idx="16">
                  <c:v>88.4</c:v>
                </c:pt>
              </c:numCache>
            </c:numRef>
          </c:val>
        </c:ser>
        <c:ser>
          <c:idx val="3"/>
          <c:order val="3"/>
          <c:tx>
            <c:strRef>
              <c:f>Hoja1!$E$11</c:f>
              <c:strCache>
                <c:ptCount val="1"/>
                <c:pt idx="0">
                  <c:v>Females 35-39</c:v>
                </c:pt>
              </c:strCache>
            </c:strRef>
          </c:tx>
          <c:spPr>
            <a:ln>
              <a:solidFill>
                <a:srgbClr val="C00000"/>
              </a:solidFill>
            </a:ln>
          </c:spPr>
          <c:marker>
            <c:symbol val="none"/>
          </c:marker>
          <c:cat>
            <c:strRef>
              <c:f>Hoja1!$A$12:$A$28</c:f>
              <c:strCache>
                <c:ptCount val="17"/>
                <c:pt idx="0">
                  <c:v>1998Q2</c:v>
                </c:pt>
                <c:pt idx="1">
                  <c:v>1999Q2</c:v>
                </c:pt>
                <c:pt idx="2">
                  <c:v>2000Q2</c:v>
                </c:pt>
                <c:pt idx="3">
                  <c:v>2001Q2</c:v>
                </c:pt>
                <c:pt idx="4">
                  <c:v>2002Q2</c:v>
                </c:pt>
                <c:pt idx="5">
                  <c:v>2003Q2</c:v>
                </c:pt>
                <c:pt idx="6">
                  <c:v>2004Q2</c:v>
                </c:pt>
                <c:pt idx="7">
                  <c:v>2005Q2</c:v>
                </c:pt>
                <c:pt idx="8">
                  <c:v>2006Q2</c:v>
                </c:pt>
                <c:pt idx="9">
                  <c:v>2007Q2</c:v>
                </c:pt>
                <c:pt idx="10">
                  <c:v>2008Q2</c:v>
                </c:pt>
                <c:pt idx="11">
                  <c:v>2009Q2</c:v>
                </c:pt>
                <c:pt idx="12">
                  <c:v>2010Q2</c:v>
                </c:pt>
                <c:pt idx="13">
                  <c:v>2011Q2</c:v>
                </c:pt>
                <c:pt idx="14">
                  <c:v>2012Q2</c:v>
                </c:pt>
                <c:pt idx="15">
                  <c:v>2013Q2</c:v>
                </c:pt>
                <c:pt idx="16">
                  <c:v>2014Q1</c:v>
                </c:pt>
              </c:strCache>
            </c:strRef>
          </c:cat>
          <c:val>
            <c:numRef>
              <c:f>Hoja1!$E$12:$E$28</c:f>
              <c:numCache>
                <c:formatCode>0.0</c:formatCode>
                <c:ptCount val="17"/>
                <c:pt idx="0">
                  <c:v>61.6</c:v>
                </c:pt>
                <c:pt idx="1">
                  <c:v>63.9</c:v>
                </c:pt>
                <c:pt idx="2">
                  <c:v>65.400000000000006</c:v>
                </c:pt>
                <c:pt idx="3">
                  <c:v>63</c:v>
                </c:pt>
                <c:pt idx="4">
                  <c:v>65.400000000000006</c:v>
                </c:pt>
                <c:pt idx="5">
                  <c:v>67.8</c:v>
                </c:pt>
                <c:pt idx="6">
                  <c:v>69.900000000000006</c:v>
                </c:pt>
                <c:pt idx="7">
                  <c:v>69</c:v>
                </c:pt>
                <c:pt idx="8">
                  <c:v>74</c:v>
                </c:pt>
                <c:pt idx="9">
                  <c:v>74.8</c:v>
                </c:pt>
                <c:pt idx="10">
                  <c:v>76</c:v>
                </c:pt>
                <c:pt idx="11">
                  <c:v>80.400000000000006</c:v>
                </c:pt>
                <c:pt idx="12">
                  <c:v>82.4</c:v>
                </c:pt>
                <c:pt idx="13">
                  <c:v>83.5</c:v>
                </c:pt>
                <c:pt idx="14">
                  <c:v>84.7</c:v>
                </c:pt>
                <c:pt idx="15">
                  <c:v>85.8</c:v>
                </c:pt>
                <c:pt idx="16">
                  <c:v>86.2</c:v>
                </c:pt>
              </c:numCache>
            </c:numRef>
          </c:val>
        </c:ser>
        <c:marker val="1"/>
        <c:axId val="52146944"/>
        <c:axId val="52148480"/>
      </c:lineChart>
      <c:catAx>
        <c:axId val="52146944"/>
        <c:scaling>
          <c:orientation val="minMax"/>
        </c:scaling>
        <c:axPos val="b"/>
        <c:tickLblPos val="nextTo"/>
        <c:txPr>
          <a:bodyPr rot="-5400000" vert="horz"/>
          <a:lstStyle/>
          <a:p>
            <a:pPr>
              <a:defRPr sz="1200" baseline="0"/>
            </a:pPr>
            <a:endParaRPr lang="es-ES"/>
          </a:p>
        </c:txPr>
        <c:crossAx val="52148480"/>
        <c:crosses val="autoZero"/>
        <c:auto val="1"/>
        <c:lblAlgn val="ctr"/>
        <c:lblOffset val="100"/>
      </c:catAx>
      <c:valAx>
        <c:axId val="52148480"/>
        <c:scaling>
          <c:orientation val="minMax"/>
          <c:max val="100"/>
          <c:min val="50"/>
        </c:scaling>
        <c:axPos val="l"/>
        <c:majorGridlines/>
        <c:numFmt formatCode="0.0" sourceLinked="1"/>
        <c:tickLblPos val="nextTo"/>
        <c:txPr>
          <a:bodyPr/>
          <a:lstStyle/>
          <a:p>
            <a:pPr>
              <a:defRPr sz="1200" baseline="0"/>
            </a:pPr>
            <a:endParaRPr lang="es-ES"/>
          </a:p>
        </c:txPr>
        <c:crossAx val="52146944"/>
        <c:crosses val="autoZero"/>
        <c:crossBetween val="between"/>
        <c:majorUnit val="10"/>
        <c:minorUnit val="4"/>
      </c:valAx>
    </c:plotArea>
    <c:legend>
      <c:legendPos val="r"/>
      <c:layout/>
      <c:txPr>
        <a:bodyPr/>
        <a:lstStyle/>
        <a:p>
          <a:pPr>
            <a:defRPr sz="1200" baseline="0"/>
          </a:pPr>
          <a:endParaRPr lang="es-ES"/>
        </a:p>
      </c:txPr>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0B3347-6B85-4821-B4C4-DE8BD7491576}" type="doc">
      <dgm:prSet loTypeId="urn:microsoft.com/office/officeart/2005/8/layout/arrow2" loCatId="process" qsTypeId="urn:microsoft.com/office/officeart/2005/8/quickstyle/simple1" qsCatId="simple" csTypeId="urn:microsoft.com/office/officeart/2005/8/colors/accent1_2" csCatId="accent1" phldr="1"/>
      <dgm:spPr/>
    </dgm:pt>
    <dgm:pt modelId="{90794B34-5A66-4AD0-B374-0CB982E168C2}">
      <dgm:prSet phldrT="[Texto]"/>
      <dgm:spPr/>
      <dgm:t>
        <a:bodyPr/>
        <a:lstStyle/>
        <a:p>
          <a:r>
            <a:rPr lang="en-GB" noProof="0" dirty="0" smtClean="0"/>
            <a:t>Pregnancy (Dual-earners first-time parents): </a:t>
          </a:r>
          <a:r>
            <a:rPr lang="en-GB" noProof="0" dirty="0" smtClean="0">
              <a:solidFill>
                <a:srgbClr val="FF0000"/>
              </a:solidFill>
            </a:rPr>
            <a:t>1</a:t>
          </a:r>
          <a:r>
            <a:rPr lang="en-GB" baseline="30000" noProof="0" dirty="0" smtClean="0">
              <a:solidFill>
                <a:srgbClr val="FF0000"/>
              </a:solidFill>
            </a:rPr>
            <a:t>ST</a:t>
          </a:r>
          <a:r>
            <a:rPr lang="en-GB" noProof="0" dirty="0" smtClean="0">
              <a:solidFill>
                <a:srgbClr val="FF0000"/>
              </a:solidFill>
            </a:rPr>
            <a:t> WAVE</a:t>
          </a:r>
          <a:endParaRPr lang="en-GB" noProof="0" dirty="0">
            <a:solidFill>
              <a:srgbClr val="FF0000"/>
            </a:solidFill>
          </a:endParaRPr>
        </a:p>
      </dgm:t>
    </dgm:pt>
    <dgm:pt modelId="{1951B9DD-887A-4E5A-A005-9E9C35BDE544}" type="parTrans" cxnId="{58842A4F-4203-41CF-9F88-6F01A8F16E25}">
      <dgm:prSet/>
      <dgm:spPr/>
      <dgm:t>
        <a:bodyPr/>
        <a:lstStyle/>
        <a:p>
          <a:endParaRPr lang="ca-ES"/>
        </a:p>
      </dgm:t>
    </dgm:pt>
    <dgm:pt modelId="{0BFC97A8-F625-44BA-B438-9F1C371BADCA}" type="sibTrans" cxnId="{58842A4F-4203-41CF-9F88-6F01A8F16E25}">
      <dgm:prSet/>
      <dgm:spPr/>
      <dgm:t>
        <a:bodyPr/>
        <a:lstStyle/>
        <a:p>
          <a:endParaRPr lang="ca-ES"/>
        </a:p>
      </dgm:t>
    </dgm:pt>
    <dgm:pt modelId="{A4BBC4CC-E885-49BA-B335-83B05BFD0EE8}">
      <dgm:prSet phldrT="[Texto]"/>
      <dgm:spPr/>
      <dgm:t>
        <a:bodyPr/>
        <a:lstStyle/>
        <a:p>
          <a:r>
            <a:rPr lang="en-GB" noProof="0" smtClean="0"/>
            <a:t>Birth</a:t>
          </a:r>
          <a:endParaRPr lang="en-GB" noProof="0"/>
        </a:p>
      </dgm:t>
    </dgm:pt>
    <dgm:pt modelId="{D86C6ECC-652C-4FCF-A43A-7781A9D15218}" type="parTrans" cxnId="{19EDB94A-D86D-4020-8925-5647F10D3C22}">
      <dgm:prSet/>
      <dgm:spPr/>
      <dgm:t>
        <a:bodyPr/>
        <a:lstStyle/>
        <a:p>
          <a:endParaRPr lang="ca-ES"/>
        </a:p>
      </dgm:t>
    </dgm:pt>
    <dgm:pt modelId="{7D21E106-D386-4A5B-8B23-0BF082CB104F}" type="sibTrans" cxnId="{19EDB94A-D86D-4020-8925-5647F10D3C22}">
      <dgm:prSet/>
      <dgm:spPr/>
      <dgm:t>
        <a:bodyPr/>
        <a:lstStyle/>
        <a:p>
          <a:endParaRPr lang="ca-ES"/>
        </a:p>
      </dgm:t>
    </dgm:pt>
    <dgm:pt modelId="{6639CF50-07BE-47CA-BB12-9249DA9E5150}">
      <dgm:prSet phldrT="[Texto]"/>
      <dgm:spPr/>
      <dgm:t>
        <a:bodyPr/>
        <a:lstStyle/>
        <a:p>
          <a:r>
            <a:rPr lang="en-GB" noProof="0" dirty="0" smtClean="0"/>
            <a:t>Childbearing (1 year and a half later): </a:t>
          </a:r>
          <a:r>
            <a:rPr lang="en-GB" noProof="0" dirty="0" smtClean="0">
              <a:solidFill>
                <a:srgbClr val="FF0000"/>
              </a:solidFill>
            </a:rPr>
            <a:t>2</a:t>
          </a:r>
          <a:r>
            <a:rPr lang="en-GB" baseline="30000" noProof="0" dirty="0" smtClean="0">
              <a:solidFill>
                <a:srgbClr val="FF0000"/>
              </a:solidFill>
            </a:rPr>
            <a:t>ND</a:t>
          </a:r>
          <a:r>
            <a:rPr lang="en-GB" noProof="0" dirty="0" smtClean="0">
              <a:solidFill>
                <a:srgbClr val="FF0000"/>
              </a:solidFill>
            </a:rPr>
            <a:t> WAVE</a:t>
          </a:r>
          <a:endParaRPr lang="en-GB" noProof="0" dirty="0">
            <a:solidFill>
              <a:srgbClr val="FF0000"/>
            </a:solidFill>
          </a:endParaRPr>
        </a:p>
      </dgm:t>
    </dgm:pt>
    <dgm:pt modelId="{374E11DA-6039-4E43-A391-5078C66738D7}" type="parTrans" cxnId="{7876EB28-3315-4831-8666-135CD8845E25}">
      <dgm:prSet/>
      <dgm:spPr/>
      <dgm:t>
        <a:bodyPr/>
        <a:lstStyle/>
        <a:p>
          <a:endParaRPr lang="ca-ES"/>
        </a:p>
      </dgm:t>
    </dgm:pt>
    <dgm:pt modelId="{47F6DCF5-060A-4B55-8D2E-7A00892BFE96}" type="sibTrans" cxnId="{7876EB28-3315-4831-8666-135CD8845E25}">
      <dgm:prSet/>
      <dgm:spPr/>
      <dgm:t>
        <a:bodyPr/>
        <a:lstStyle/>
        <a:p>
          <a:endParaRPr lang="ca-ES"/>
        </a:p>
      </dgm:t>
    </dgm:pt>
    <dgm:pt modelId="{EC5C53E0-2EDA-47CD-B943-ECA186E95C1E}" type="pres">
      <dgm:prSet presAssocID="{FE0B3347-6B85-4821-B4C4-DE8BD7491576}" presName="arrowDiagram" presStyleCnt="0">
        <dgm:presLayoutVars>
          <dgm:chMax val="5"/>
          <dgm:dir/>
          <dgm:resizeHandles val="exact"/>
        </dgm:presLayoutVars>
      </dgm:prSet>
      <dgm:spPr/>
    </dgm:pt>
    <dgm:pt modelId="{8D9C59EB-9CFB-4571-AD28-7C7F09A36C8F}" type="pres">
      <dgm:prSet presAssocID="{FE0B3347-6B85-4821-B4C4-DE8BD7491576}" presName="arrow" presStyleLbl="bgShp" presStyleIdx="0" presStyleCnt="1"/>
      <dgm:spPr/>
    </dgm:pt>
    <dgm:pt modelId="{9F9F78BE-8464-4AFC-A33F-96B11A80AC1D}" type="pres">
      <dgm:prSet presAssocID="{FE0B3347-6B85-4821-B4C4-DE8BD7491576}" presName="arrowDiagram3" presStyleCnt="0"/>
      <dgm:spPr/>
    </dgm:pt>
    <dgm:pt modelId="{E0D768B1-7D7D-46F3-9140-1F0099D26DC7}" type="pres">
      <dgm:prSet presAssocID="{90794B34-5A66-4AD0-B374-0CB982E168C2}" presName="bullet3a" presStyleLbl="node1" presStyleIdx="0" presStyleCnt="3"/>
      <dgm:spPr/>
    </dgm:pt>
    <dgm:pt modelId="{340B61EC-B9C5-4F5C-88D9-012EE9E620EA}" type="pres">
      <dgm:prSet presAssocID="{90794B34-5A66-4AD0-B374-0CB982E168C2}" presName="textBox3a" presStyleLbl="revTx" presStyleIdx="0" presStyleCnt="3" custScaleX="213468" custLinFactNeighborX="2802" custLinFactNeighborY="11333">
        <dgm:presLayoutVars>
          <dgm:bulletEnabled val="1"/>
        </dgm:presLayoutVars>
      </dgm:prSet>
      <dgm:spPr/>
      <dgm:t>
        <a:bodyPr/>
        <a:lstStyle/>
        <a:p>
          <a:endParaRPr lang="ca-ES"/>
        </a:p>
      </dgm:t>
    </dgm:pt>
    <dgm:pt modelId="{F515DF7B-ECF5-4502-BC9D-8283E9C4CD4D}" type="pres">
      <dgm:prSet presAssocID="{A4BBC4CC-E885-49BA-B335-83B05BFD0EE8}" presName="bullet3b" presStyleLbl="node1" presStyleIdx="1" presStyleCnt="3"/>
      <dgm:spPr/>
    </dgm:pt>
    <dgm:pt modelId="{F3EF97C3-0F7C-4C94-933A-44A1A3128719}" type="pres">
      <dgm:prSet presAssocID="{A4BBC4CC-E885-49BA-B335-83B05BFD0EE8}" presName="textBox3b" presStyleLbl="revTx" presStyleIdx="1" presStyleCnt="3">
        <dgm:presLayoutVars>
          <dgm:bulletEnabled val="1"/>
        </dgm:presLayoutVars>
      </dgm:prSet>
      <dgm:spPr/>
      <dgm:t>
        <a:bodyPr/>
        <a:lstStyle/>
        <a:p>
          <a:endParaRPr lang="es-ES"/>
        </a:p>
      </dgm:t>
    </dgm:pt>
    <dgm:pt modelId="{6AFDE91F-346C-4748-B970-E7A7F434E8F2}" type="pres">
      <dgm:prSet presAssocID="{6639CF50-07BE-47CA-BB12-9249DA9E5150}" presName="bullet3c" presStyleLbl="node1" presStyleIdx="2" presStyleCnt="3"/>
      <dgm:spPr/>
    </dgm:pt>
    <dgm:pt modelId="{B93A7E4B-7CC7-4A33-9504-BD7DD4DDADB4}" type="pres">
      <dgm:prSet presAssocID="{6639CF50-07BE-47CA-BB12-9249DA9E5150}" presName="textBox3c" presStyleLbl="revTx" presStyleIdx="2" presStyleCnt="3" custScaleX="131884" custLinFactNeighborX="6186" custLinFactNeighborY="10853">
        <dgm:presLayoutVars>
          <dgm:bulletEnabled val="1"/>
        </dgm:presLayoutVars>
      </dgm:prSet>
      <dgm:spPr/>
      <dgm:t>
        <a:bodyPr/>
        <a:lstStyle/>
        <a:p>
          <a:endParaRPr lang="es-ES"/>
        </a:p>
      </dgm:t>
    </dgm:pt>
  </dgm:ptLst>
  <dgm:cxnLst>
    <dgm:cxn modelId="{19EDB94A-D86D-4020-8925-5647F10D3C22}" srcId="{FE0B3347-6B85-4821-B4C4-DE8BD7491576}" destId="{A4BBC4CC-E885-49BA-B335-83B05BFD0EE8}" srcOrd="1" destOrd="0" parTransId="{D86C6ECC-652C-4FCF-A43A-7781A9D15218}" sibTransId="{7D21E106-D386-4A5B-8B23-0BF082CB104F}"/>
    <dgm:cxn modelId="{314BF805-E6DF-4DA4-834B-6EEE7DC97DFF}" type="presOf" srcId="{A4BBC4CC-E885-49BA-B335-83B05BFD0EE8}" destId="{F3EF97C3-0F7C-4C94-933A-44A1A3128719}" srcOrd="0" destOrd="0" presId="urn:microsoft.com/office/officeart/2005/8/layout/arrow2"/>
    <dgm:cxn modelId="{7876EB28-3315-4831-8666-135CD8845E25}" srcId="{FE0B3347-6B85-4821-B4C4-DE8BD7491576}" destId="{6639CF50-07BE-47CA-BB12-9249DA9E5150}" srcOrd="2" destOrd="0" parTransId="{374E11DA-6039-4E43-A391-5078C66738D7}" sibTransId="{47F6DCF5-060A-4B55-8D2E-7A00892BFE96}"/>
    <dgm:cxn modelId="{D4C58814-022C-417F-9D4D-B172D5C7C28A}" type="presOf" srcId="{FE0B3347-6B85-4821-B4C4-DE8BD7491576}" destId="{EC5C53E0-2EDA-47CD-B943-ECA186E95C1E}" srcOrd="0" destOrd="0" presId="urn:microsoft.com/office/officeart/2005/8/layout/arrow2"/>
    <dgm:cxn modelId="{D2967D47-DA8E-4F22-B76F-3CA81D5D59D4}" type="presOf" srcId="{90794B34-5A66-4AD0-B374-0CB982E168C2}" destId="{340B61EC-B9C5-4F5C-88D9-012EE9E620EA}" srcOrd="0" destOrd="0" presId="urn:microsoft.com/office/officeart/2005/8/layout/arrow2"/>
    <dgm:cxn modelId="{2D7332AC-0E67-4E6A-B341-08C8E3F1D59A}" type="presOf" srcId="{6639CF50-07BE-47CA-BB12-9249DA9E5150}" destId="{B93A7E4B-7CC7-4A33-9504-BD7DD4DDADB4}" srcOrd="0" destOrd="0" presId="urn:microsoft.com/office/officeart/2005/8/layout/arrow2"/>
    <dgm:cxn modelId="{58842A4F-4203-41CF-9F88-6F01A8F16E25}" srcId="{FE0B3347-6B85-4821-B4C4-DE8BD7491576}" destId="{90794B34-5A66-4AD0-B374-0CB982E168C2}" srcOrd="0" destOrd="0" parTransId="{1951B9DD-887A-4E5A-A005-9E9C35BDE544}" sibTransId="{0BFC97A8-F625-44BA-B438-9F1C371BADCA}"/>
    <dgm:cxn modelId="{F52A072C-378B-4C24-B0B4-A798E59FA7E8}" type="presParOf" srcId="{EC5C53E0-2EDA-47CD-B943-ECA186E95C1E}" destId="{8D9C59EB-9CFB-4571-AD28-7C7F09A36C8F}" srcOrd="0" destOrd="0" presId="urn:microsoft.com/office/officeart/2005/8/layout/arrow2"/>
    <dgm:cxn modelId="{2EB904C3-732D-49DC-AD44-214FC594163A}" type="presParOf" srcId="{EC5C53E0-2EDA-47CD-B943-ECA186E95C1E}" destId="{9F9F78BE-8464-4AFC-A33F-96B11A80AC1D}" srcOrd="1" destOrd="0" presId="urn:microsoft.com/office/officeart/2005/8/layout/arrow2"/>
    <dgm:cxn modelId="{77AF9E9F-04DF-4A7A-BA5A-57B5A4671E7C}" type="presParOf" srcId="{9F9F78BE-8464-4AFC-A33F-96B11A80AC1D}" destId="{E0D768B1-7D7D-46F3-9140-1F0099D26DC7}" srcOrd="0" destOrd="0" presId="urn:microsoft.com/office/officeart/2005/8/layout/arrow2"/>
    <dgm:cxn modelId="{FC29F594-626C-46AD-87FD-058515B71046}" type="presParOf" srcId="{9F9F78BE-8464-4AFC-A33F-96B11A80AC1D}" destId="{340B61EC-B9C5-4F5C-88D9-012EE9E620EA}" srcOrd="1" destOrd="0" presId="urn:microsoft.com/office/officeart/2005/8/layout/arrow2"/>
    <dgm:cxn modelId="{16043B6F-DD8A-40C3-B285-611BBAD8A3EE}" type="presParOf" srcId="{9F9F78BE-8464-4AFC-A33F-96B11A80AC1D}" destId="{F515DF7B-ECF5-4502-BC9D-8283E9C4CD4D}" srcOrd="2" destOrd="0" presId="urn:microsoft.com/office/officeart/2005/8/layout/arrow2"/>
    <dgm:cxn modelId="{AAA80A37-BD9C-45FD-B513-DA13D19AA121}" type="presParOf" srcId="{9F9F78BE-8464-4AFC-A33F-96B11A80AC1D}" destId="{F3EF97C3-0F7C-4C94-933A-44A1A3128719}" srcOrd="3" destOrd="0" presId="urn:microsoft.com/office/officeart/2005/8/layout/arrow2"/>
    <dgm:cxn modelId="{45E611DD-2481-4E27-870A-C5AC4199747A}" type="presParOf" srcId="{9F9F78BE-8464-4AFC-A33F-96B11A80AC1D}" destId="{6AFDE91F-346C-4748-B970-E7A7F434E8F2}" srcOrd="4" destOrd="0" presId="urn:microsoft.com/office/officeart/2005/8/layout/arrow2"/>
    <dgm:cxn modelId="{4A2FAAC3-5F98-4F2F-9C18-7D1AFFBC6D04}" type="presParOf" srcId="{9F9F78BE-8464-4AFC-A33F-96B11A80AC1D}" destId="{B93A7E4B-7CC7-4A33-9504-BD7DD4DDADB4}"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9C59EB-9CFB-4571-AD28-7C7F09A36C8F}">
      <dsp:nvSpPr>
        <dsp:cNvPr id="0" name=""/>
        <dsp:cNvSpPr/>
      </dsp:nvSpPr>
      <dsp:spPr>
        <a:xfrm>
          <a:off x="0" y="123534"/>
          <a:ext cx="6691337" cy="4182086"/>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D768B1-7D7D-46F3-9140-1F0099D26DC7}">
      <dsp:nvSpPr>
        <dsp:cNvPr id="0" name=""/>
        <dsp:cNvSpPr/>
      </dsp:nvSpPr>
      <dsp:spPr>
        <a:xfrm>
          <a:off x="849799" y="3010010"/>
          <a:ext cx="173974" cy="17397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0B61EC-B9C5-4F5C-88D9-012EE9E620EA}">
      <dsp:nvSpPr>
        <dsp:cNvPr id="0" name=""/>
        <dsp:cNvSpPr/>
      </dsp:nvSpPr>
      <dsp:spPr>
        <a:xfrm>
          <a:off x="95943" y="3220533"/>
          <a:ext cx="3328140" cy="1208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186" tIns="0" rIns="0" bIns="0" numCol="1" spcCol="1270" anchor="t" anchorCtr="0">
          <a:noAutofit/>
        </a:bodyPr>
        <a:lstStyle/>
        <a:p>
          <a:pPr lvl="0" algn="l" defTabSz="1244600">
            <a:lnSpc>
              <a:spcPct val="90000"/>
            </a:lnSpc>
            <a:spcBef>
              <a:spcPct val="0"/>
            </a:spcBef>
            <a:spcAft>
              <a:spcPct val="35000"/>
            </a:spcAft>
          </a:pPr>
          <a:r>
            <a:rPr lang="en-GB" sz="2800" kern="1200" noProof="0" dirty="0" smtClean="0"/>
            <a:t>Pregnancy (Dual-earners first-time parents): </a:t>
          </a:r>
          <a:r>
            <a:rPr lang="en-GB" sz="2800" kern="1200" noProof="0" dirty="0" smtClean="0">
              <a:solidFill>
                <a:srgbClr val="FF0000"/>
              </a:solidFill>
            </a:rPr>
            <a:t>1</a:t>
          </a:r>
          <a:r>
            <a:rPr lang="en-GB" sz="2800" kern="1200" baseline="30000" noProof="0" dirty="0" smtClean="0">
              <a:solidFill>
                <a:srgbClr val="FF0000"/>
              </a:solidFill>
            </a:rPr>
            <a:t>ST</a:t>
          </a:r>
          <a:r>
            <a:rPr lang="en-GB" sz="2800" kern="1200" noProof="0" dirty="0" smtClean="0">
              <a:solidFill>
                <a:srgbClr val="FF0000"/>
              </a:solidFill>
            </a:rPr>
            <a:t> WAVE</a:t>
          </a:r>
          <a:endParaRPr lang="en-GB" sz="2800" kern="1200" noProof="0" dirty="0">
            <a:solidFill>
              <a:srgbClr val="FF0000"/>
            </a:solidFill>
          </a:endParaRPr>
        </a:p>
      </dsp:txBody>
      <dsp:txXfrm>
        <a:off x="95943" y="3220533"/>
        <a:ext cx="3328140" cy="1208622"/>
      </dsp:txXfrm>
    </dsp:sp>
    <dsp:sp modelId="{F515DF7B-ECF5-4502-BC9D-8283E9C4CD4D}">
      <dsp:nvSpPr>
        <dsp:cNvPr id="0" name=""/>
        <dsp:cNvSpPr/>
      </dsp:nvSpPr>
      <dsp:spPr>
        <a:xfrm>
          <a:off x="2385461" y="1873319"/>
          <a:ext cx="314492" cy="31449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EF97C3-0F7C-4C94-933A-44A1A3128719}">
      <dsp:nvSpPr>
        <dsp:cNvPr id="0" name=""/>
        <dsp:cNvSpPr/>
      </dsp:nvSpPr>
      <dsp:spPr>
        <a:xfrm>
          <a:off x="2542708" y="2030566"/>
          <a:ext cx="1605921" cy="2275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43" tIns="0" rIns="0" bIns="0" numCol="1" spcCol="1270" anchor="t" anchorCtr="0">
          <a:noAutofit/>
        </a:bodyPr>
        <a:lstStyle/>
        <a:p>
          <a:pPr lvl="0" algn="l" defTabSz="1244600">
            <a:lnSpc>
              <a:spcPct val="90000"/>
            </a:lnSpc>
            <a:spcBef>
              <a:spcPct val="0"/>
            </a:spcBef>
            <a:spcAft>
              <a:spcPct val="35000"/>
            </a:spcAft>
          </a:pPr>
          <a:r>
            <a:rPr lang="en-GB" sz="2800" kern="1200" noProof="0" smtClean="0"/>
            <a:t>Birth</a:t>
          </a:r>
          <a:endParaRPr lang="en-GB" sz="2800" kern="1200" noProof="0"/>
        </a:p>
      </dsp:txBody>
      <dsp:txXfrm>
        <a:off x="2542708" y="2030566"/>
        <a:ext cx="1605921" cy="2275054"/>
      </dsp:txXfrm>
    </dsp:sp>
    <dsp:sp modelId="{6AFDE91F-346C-4748-B970-E7A7F434E8F2}">
      <dsp:nvSpPr>
        <dsp:cNvPr id="0" name=""/>
        <dsp:cNvSpPr/>
      </dsp:nvSpPr>
      <dsp:spPr>
        <a:xfrm>
          <a:off x="4232271" y="1181602"/>
          <a:ext cx="434936" cy="43493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3A7E4B-7CC7-4A33-9504-BD7DD4DDADB4}">
      <dsp:nvSpPr>
        <dsp:cNvPr id="0" name=""/>
        <dsp:cNvSpPr/>
      </dsp:nvSpPr>
      <dsp:spPr>
        <a:xfrm>
          <a:off x="4293066" y="1522606"/>
          <a:ext cx="2117953" cy="29065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0464" tIns="0" rIns="0" bIns="0" numCol="1" spcCol="1270" anchor="t" anchorCtr="0">
          <a:noAutofit/>
        </a:bodyPr>
        <a:lstStyle/>
        <a:p>
          <a:pPr lvl="0" algn="l" defTabSz="1200150">
            <a:lnSpc>
              <a:spcPct val="90000"/>
            </a:lnSpc>
            <a:spcBef>
              <a:spcPct val="0"/>
            </a:spcBef>
            <a:spcAft>
              <a:spcPct val="35000"/>
            </a:spcAft>
          </a:pPr>
          <a:r>
            <a:rPr lang="en-GB" sz="2700" kern="1200" noProof="0" dirty="0" smtClean="0"/>
            <a:t>Childbearing (1 year and a half later): </a:t>
          </a:r>
          <a:r>
            <a:rPr lang="en-GB" sz="2700" kern="1200" noProof="0" dirty="0" smtClean="0">
              <a:solidFill>
                <a:srgbClr val="FF0000"/>
              </a:solidFill>
            </a:rPr>
            <a:t>2</a:t>
          </a:r>
          <a:r>
            <a:rPr lang="en-GB" sz="2700" kern="1200" baseline="30000" noProof="0" dirty="0" smtClean="0">
              <a:solidFill>
                <a:srgbClr val="FF0000"/>
              </a:solidFill>
            </a:rPr>
            <a:t>ND</a:t>
          </a:r>
          <a:r>
            <a:rPr lang="en-GB" sz="2700" kern="1200" noProof="0" dirty="0" smtClean="0">
              <a:solidFill>
                <a:srgbClr val="FF0000"/>
              </a:solidFill>
            </a:rPr>
            <a:t> WAVE</a:t>
          </a:r>
          <a:endParaRPr lang="en-GB" sz="2700" kern="1200" noProof="0" dirty="0">
            <a:solidFill>
              <a:srgbClr val="FF0000"/>
            </a:solidFill>
          </a:endParaRPr>
        </a:p>
      </dsp:txBody>
      <dsp:txXfrm>
        <a:off x="4293066" y="1522606"/>
        <a:ext cx="2117953" cy="290654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a-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9255B0-C589-406B-9B97-2A0D65C296CB}" type="datetimeFigureOut">
              <a:rPr lang="es-ES" smtClean="0"/>
              <a:pPr/>
              <a:t>30/06/2015</a:t>
            </a:fld>
            <a:endParaRPr lang="ca-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a-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AF048-723D-4C0F-AF03-BF0C81A04BEE}" type="slidenum">
              <a:rPr lang="ca-ES" smtClean="0"/>
              <a:pPr/>
              <a:t>‹Nº›</a:t>
            </a:fld>
            <a:endParaRPr lang="ca-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a-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8D6BD67-C7D0-4272-A88F-9E2B6A73DDCC}" type="datetimeFigureOut">
              <a:rPr lang="es-ES"/>
              <a:pPr>
                <a:defRPr/>
              </a:pPr>
              <a:t>30/06/2015</a:t>
            </a:fld>
            <a:endParaRPr lang="ca-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a-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ca-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a-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09A4AFB-55BA-4F62-A3D7-8999F87705CE}" type="slidenum">
              <a:rPr lang="ca-ES"/>
              <a:pPr>
                <a:defRPr/>
              </a:pPr>
              <a:t>‹Nº›</a:t>
            </a:fld>
            <a:endParaRPr lang="ca-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Marcador de imagen de diapositiva"/>
          <p:cNvSpPr>
            <a:spLocks noGrp="1" noRot="1" noChangeAspect="1"/>
          </p:cNvSpPr>
          <p:nvPr>
            <p:ph type="sldImg"/>
          </p:nvPr>
        </p:nvSpPr>
        <p:spPr bwMode="auto">
          <a:noFill/>
          <a:ln>
            <a:solidFill>
              <a:srgbClr val="000000"/>
            </a:solidFill>
            <a:miter lim="800000"/>
            <a:headEnd/>
            <a:tailEnd/>
          </a:ln>
        </p:spPr>
      </p:sp>
      <p:sp>
        <p:nvSpPr>
          <p:cNvPr id="31746"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a-ES" smtClean="0"/>
          </a:p>
        </p:txBody>
      </p:sp>
      <p:sp>
        <p:nvSpPr>
          <p:cNvPr id="29699"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971251-8B11-4C36-94C6-51BC79B9F505}" type="slidenum">
              <a:rPr lang="ca-ES">
                <a:cs typeface="Arial" charset="0"/>
              </a:rPr>
              <a:pPr fontAlgn="base">
                <a:spcBef>
                  <a:spcPct val="0"/>
                </a:spcBef>
                <a:spcAft>
                  <a:spcPct val="0"/>
                </a:spcAft>
                <a:defRPr/>
              </a:pPr>
              <a:t>19</a:t>
            </a:fld>
            <a:endParaRPr lang="ca-E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20 Rectángulo"/>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32 Rectángulo"/>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21 Rectángulo"/>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31 Rectángulo"/>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Título"/>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10" name="27 Marcador de fecha"/>
          <p:cNvSpPr>
            <a:spLocks noGrp="1"/>
          </p:cNvSpPr>
          <p:nvPr>
            <p:ph type="dt" sz="half" idx="10"/>
          </p:nvPr>
        </p:nvSpPr>
        <p:spPr>
          <a:xfrm>
            <a:off x="6400800" y="6354763"/>
            <a:ext cx="2286000" cy="366712"/>
          </a:xfrm>
        </p:spPr>
        <p:txBody>
          <a:bodyPr/>
          <a:lstStyle>
            <a:lvl1pPr>
              <a:defRPr sz="1400"/>
            </a:lvl1pPr>
          </a:lstStyle>
          <a:p>
            <a:pPr>
              <a:defRPr/>
            </a:pPr>
            <a:fld id="{39A5E8B7-E45C-4991-BFE5-346C4B591000}" type="datetimeFigureOut">
              <a:rPr lang="es-ES"/>
              <a:pPr>
                <a:defRPr/>
              </a:pPr>
              <a:t>30/06/2015</a:t>
            </a:fld>
            <a:endParaRPr lang="es-ES"/>
          </a:p>
        </p:txBody>
      </p:sp>
      <p:sp>
        <p:nvSpPr>
          <p:cNvPr id="11" name="16 Marcador de pie de página"/>
          <p:cNvSpPr>
            <a:spLocks noGrp="1"/>
          </p:cNvSpPr>
          <p:nvPr>
            <p:ph type="ftr" sz="quarter" idx="11"/>
          </p:nvPr>
        </p:nvSpPr>
        <p:spPr>
          <a:xfrm>
            <a:off x="2898775" y="6354763"/>
            <a:ext cx="3475038" cy="366712"/>
          </a:xfrm>
        </p:spPr>
        <p:txBody>
          <a:bodyPr/>
          <a:lstStyle>
            <a:lvl1pPr>
              <a:defRPr/>
            </a:lvl1pPr>
          </a:lstStyle>
          <a:p>
            <a:pPr>
              <a:defRPr/>
            </a:pPr>
            <a:endParaRPr lang="es-ES"/>
          </a:p>
        </p:txBody>
      </p:sp>
      <p:sp>
        <p:nvSpPr>
          <p:cNvPr id="12" name="28 Marcador de número de diapositiva"/>
          <p:cNvSpPr>
            <a:spLocks noGrp="1"/>
          </p:cNvSpPr>
          <p:nvPr>
            <p:ph type="sldNum" sz="quarter" idx="12"/>
          </p:nvPr>
        </p:nvSpPr>
        <p:spPr>
          <a:xfrm>
            <a:off x="1216025" y="6354763"/>
            <a:ext cx="1219200" cy="366712"/>
          </a:xfrm>
        </p:spPr>
        <p:txBody>
          <a:bodyPr/>
          <a:lstStyle>
            <a:lvl1pPr>
              <a:defRPr/>
            </a:lvl1pPr>
          </a:lstStyle>
          <a:p>
            <a:pPr>
              <a:defRPr/>
            </a:pPr>
            <a:fld id="{F7F2D672-0A75-4128-9280-E8A984828E3D}"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8C58BBDF-6F4D-4A6B-AAA0-54C3DE5ED5D6}" type="datetimeFigureOut">
              <a:rPr lang="es-ES"/>
              <a:pPr>
                <a:defRPr/>
              </a:pPr>
              <a:t>30/06/2015</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875DC2D2-CB37-468A-BCE2-20EF2AF8DB3A}"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6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7 Triángulo isósceles"/>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Conector recto"/>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p:txBody>
          <a:bodyPr/>
          <a:lstStyle>
            <a:lvl1pPr>
              <a:defRPr/>
            </a:lvl1pPr>
          </a:lstStyle>
          <a:p>
            <a:pPr>
              <a:defRPr/>
            </a:pPr>
            <a:fld id="{3FBBFA0E-E481-4A03-8658-2DE573572C36}" type="datetimeFigureOut">
              <a:rPr lang="es-ES"/>
              <a:pPr>
                <a:defRPr/>
              </a:pPr>
              <a:t>30/06/2015</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E21B418B-BA1A-4241-A81E-022B5EA8B30D}"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F50C50C1-3644-448B-A4C4-CB0FCBDB2F09}" type="datetimeFigureOut">
              <a:rPr lang="es-ES"/>
              <a:pPr>
                <a:defRPr/>
              </a:pPr>
              <a:t>30/06/2015</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7361F922-3629-4639-A78E-7992203B89C3}"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457200" y="1219200"/>
            <a:ext cx="8229600" cy="4937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9BEAE5DC-ECBA-422F-8A93-16DF6ADE6862}" type="datetimeFigureOut">
              <a:rPr lang="es-ES"/>
              <a:pPr>
                <a:defRPr/>
              </a:pPr>
              <a:t>30/06/2015</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56550DDF-C70A-4F02-A98E-B3D252808487}"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4" name="6 Rectángulo"/>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7 Rectángulo"/>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p:cNvSpPr>
            <a:spLocks noGrp="1"/>
          </p:cNvSpPr>
          <p:nvPr>
            <p:ph type="title"/>
          </p:nvPr>
        </p:nvSpPr>
        <p:spPr>
          <a:xfrm>
            <a:off x="1219200" y="2971800"/>
            <a:ext cx="6858000" cy="1066800"/>
          </a:xfrm>
        </p:spPr>
        <p:txBody>
          <a:bodyPr anchor="t"/>
          <a:lstStyle>
            <a:lvl1pPr algn="r">
              <a:buNone/>
              <a:defRPr sz="3200" b="0"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6" name="3 Marcador de fecha"/>
          <p:cNvSpPr>
            <a:spLocks noGrp="1"/>
          </p:cNvSpPr>
          <p:nvPr>
            <p:ph type="dt" sz="half" idx="10"/>
          </p:nvPr>
        </p:nvSpPr>
        <p:spPr>
          <a:xfrm>
            <a:off x="6400800" y="6354763"/>
            <a:ext cx="2286000" cy="366712"/>
          </a:xfrm>
        </p:spPr>
        <p:txBody>
          <a:bodyPr/>
          <a:lstStyle>
            <a:lvl1pPr>
              <a:defRPr/>
            </a:lvl1pPr>
          </a:lstStyle>
          <a:p>
            <a:pPr>
              <a:defRPr/>
            </a:pPr>
            <a:fld id="{40A77F1F-A998-4D95-AE6D-D7C964DF0B87}" type="datetimeFigureOut">
              <a:rPr lang="es-ES"/>
              <a:pPr>
                <a:defRPr/>
              </a:pPr>
              <a:t>30/06/2015</a:t>
            </a:fld>
            <a:endParaRPr lang="es-ES"/>
          </a:p>
        </p:txBody>
      </p:sp>
      <p:sp>
        <p:nvSpPr>
          <p:cNvPr id="7" name="4 Marcador de pie de página"/>
          <p:cNvSpPr>
            <a:spLocks noGrp="1"/>
          </p:cNvSpPr>
          <p:nvPr>
            <p:ph type="ftr" sz="quarter" idx="11"/>
          </p:nvPr>
        </p:nvSpPr>
        <p:spPr>
          <a:xfrm>
            <a:off x="2898775" y="6354763"/>
            <a:ext cx="3475038" cy="366712"/>
          </a:xfrm>
        </p:spPr>
        <p:txBody>
          <a:bodyPr/>
          <a:lstStyle>
            <a:lvl1pPr>
              <a:defRPr/>
            </a:lvl1pPr>
          </a:lstStyle>
          <a:p>
            <a:pPr>
              <a:defRPr/>
            </a:pPr>
            <a:endParaRPr lang="es-ES"/>
          </a:p>
        </p:txBody>
      </p:sp>
      <p:sp>
        <p:nvSpPr>
          <p:cNvPr id="8" name="5 Marcador de número de diapositiva"/>
          <p:cNvSpPr>
            <a:spLocks noGrp="1"/>
          </p:cNvSpPr>
          <p:nvPr>
            <p:ph type="sldNum" sz="quarter" idx="12"/>
          </p:nvPr>
        </p:nvSpPr>
        <p:spPr>
          <a:xfrm>
            <a:off x="1069975" y="6354763"/>
            <a:ext cx="1520825" cy="366712"/>
          </a:xfrm>
        </p:spPr>
        <p:txBody>
          <a:bodyPr/>
          <a:lstStyle>
            <a:lvl1pPr>
              <a:defRPr/>
            </a:lvl1pPr>
          </a:lstStyle>
          <a:p>
            <a:pPr>
              <a:defRPr/>
            </a:pPr>
            <a:fld id="{CF1E9F37-EC93-4D78-AE2E-D8AC2DD0164C}"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457200" y="1219200"/>
            <a:ext cx="4041648" cy="4937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632198" y="1216152"/>
            <a:ext cx="4041648" cy="4937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DE64BFD1-604A-431B-8294-BF6800BF63BC}" type="datetimeFigureOut">
              <a:rPr lang="es-ES"/>
              <a:pPr>
                <a:defRPr/>
              </a:pPr>
              <a:t>30/06/2015</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85040EC7-9649-4802-B39B-71125B115370}"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nchor="ct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11" name="10 Marcador de contenido"/>
          <p:cNvSpPr>
            <a:spLocks noGrp="1"/>
          </p:cNvSpPr>
          <p:nvPr>
            <p:ph sz="quarter" idx="2"/>
          </p:nvPr>
        </p:nvSpPr>
        <p:spPr>
          <a:xfrm>
            <a:off x="457200" y="2133600"/>
            <a:ext cx="4038600" cy="4038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648200" y="2133600"/>
            <a:ext cx="4038600" cy="4038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13 Marcador de fecha"/>
          <p:cNvSpPr>
            <a:spLocks noGrp="1"/>
          </p:cNvSpPr>
          <p:nvPr>
            <p:ph type="dt" sz="half" idx="10"/>
          </p:nvPr>
        </p:nvSpPr>
        <p:spPr/>
        <p:txBody>
          <a:bodyPr/>
          <a:lstStyle>
            <a:lvl1pPr>
              <a:defRPr/>
            </a:lvl1pPr>
          </a:lstStyle>
          <a:p>
            <a:pPr>
              <a:defRPr/>
            </a:pPr>
            <a:fld id="{2EA7CA77-DB2D-4C62-8725-14731E6D139E}" type="datetimeFigureOut">
              <a:rPr lang="es-ES"/>
              <a:pPr>
                <a:defRPr/>
              </a:pPr>
              <a:t>30/06/2015</a:t>
            </a:fld>
            <a:endParaRPr lang="es-ES"/>
          </a:p>
        </p:txBody>
      </p:sp>
      <p:sp>
        <p:nvSpPr>
          <p:cNvPr id="8" name="2 Marcador de pie de página"/>
          <p:cNvSpPr>
            <a:spLocks noGrp="1"/>
          </p:cNvSpPr>
          <p:nvPr>
            <p:ph type="ftr" sz="quarter" idx="11"/>
          </p:nvPr>
        </p:nvSpPr>
        <p:spPr/>
        <p:txBody>
          <a:bodyPr/>
          <a:lstStyle>
            <a:lvl1pPr>
              <a:defRPr/>
            </a:lvl1pPr>
          </a:lstStyle>
          <a:p>
            <a:pPr>
              <a:defRPr/>
            </a:pPr>
            <a:endParaRPr lang="es-ES"/>
          </a:p>
        </p:txBody>
      </p:sp>
      <p:sp>
        <p:nvSpPr>
          <p:cNvPr id="9" name="22 Marcador de número de diapositiva"/>
          <p:cNvSpPr>
            <a:spLocks noGrp="1"/>
          </p:cNvSpPr>
          <p:nvPr>
            <p:ph type="sldNum" sz="quarter" idx="12"/>
          </p:nvPr>
        </p:nvSpPr>
        <p:spPr/>
        <p:txBody>
          <a:bodyPr/>
          <a:lstStyle>
            <a:lvl1pPr>
              <a:defRPr/>
            </a:lvl1pPr>
          </a:lstStyle>
          <a:p>
            <a:pPr>
              <a:defRPr/>
            </a:pPr>
            <a:fld id="{1F4E298B-8055-4433-9443-09355C11E72C}"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5 Triángulo isósceles"/>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p:cNvSpPr>
            <a:spLocks noGrp="1"/>
          </p:cNvSpPr>
          <p:nvPr>
            <p:ph type="title"/>
          </p:nvPr>
        </p:nvSpPr>
        <p:spPr>
          <a:xfrm>
            <a:off x="457200" y="228600"/>
            <a:ext cx="8229600" cy="914400"/>
          </a:xfrm>
        </p:spPr>
        <p:txBody>
          <a:bodyPr/>
          <a:lstStyle/>
          <a:p>
            <a:r>
              <a:rPr lang="es-ES" smtClean="0"/>
              <a:t>Haga clic para modificar el estilo de título del patrón</a:t>
            </a:r>
            <a:endParaRPr lang="en-US"/>
          </a:p>
        </p:txBody>
      </p:sp>
      <p:sp>
        <p:nvSpPr>
          <p:cNvPr id="4" name="2 Marcador de fecha"/>
          <p:cNvSpPr>
            <a:spLocks noGrp="1"/>
          </p:cNvSpPr>
          <p:nvPr>
            <p:ph type="dt" sz="half" idx="10"/>
          </p:nvPr>
        </p:nvSpPr>
        <p:spPr/>
        <p:txBody>
          <a:bodyPr/>
          <a:lstStyle>
            <a:lvl1pPr>
              <a:defRPr/>
            </a:lvl1pPr>
          </a:lstStyle>
          <a:p>
            <a:pPr>
              <a:defRPr/>
            </a:pPr>
            <a:fld id="{008136B4-69BF-466D-9C31-8B1B5F6C9745}" type="datetimeFigureOut">
              <a:rPr lang="es-ES"/>
              <a:pPr>
                <a:defRPr/>
              </a:pPr>
              <a:t>30/06/2015</a:t>
            </a:fld>
            <a:endParaRPr lang="es-ES"/>
          </a:p>
        </p:txBody>
      </p:sp>
      <p:sp>
        <p:nvSpPr>
          <p:cNvPr id="5" name="3 Marcador de pie de página"/>
          <p:cNvSpPr>
            <a:spLocks noGrp="1"/>
          </p:cNvSpPr>
          <p:nvPr>
            <p:ph type="ftr" sz="quarter" idx="11"/>
          </p:nvPr>
        </p:nvSpPr>
        <p:spPr/>
        <p:txBody>
          <a:bodyPr/>
          <a:lstStyle>
            <a:lvl1pPr>
              <a:defRPr/>
            </a:lvl1pPr>
          </a:lstStyle>
          <a:p>
            <a:pPr>
              <a:defRPr/>
            </a:pPr>
            <a:endParaRPr lang="es-ES"/>
          </a:p>
        </p:txBody>
      </p:sp>
      <p:sp>
        <p:nvSpPr>
          <p:cNvPr id="6" name="4 Marcador de número de diapositiva"/>
          <p:cNvSpPr>
            <a:spLocks noGrp="1"/>
          </p:cNvSpPr>
          <p:nvPr>
            <p:ph type="sldNum" sz="quarter" idx="12"/>
          </p:nvPr>
        </p:nvSpPr>
        <p:spPr/>
        <p:txBody>
          <a:bodyPr/>
          <a:lstStyle>
            <a:lvl1pPr>
              <a:defRPr/>
            </a:lvl1pPr>
          </a:lstStyle>
          <a:p>
            <a:pPr>
              <a:defRPr/>
            </a:pPr>
            <a:fld id="{86B15174-CE2D-45AE-B744-D0662ADAAE83}"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4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5 Triángulo isósceles"/>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1 Marcador de fecha"/>
          <p:cNvSpPr>
            <a:spLocks noGrp="1"/>
          </p:cNvSpPr>
          <p:nvPr>
            <p:ph type="dt" sz="half" idx="10"/>
          </p:nvPr>
        </p:nvSpPr>
        <p:spPr/>
        <p:txBody>
          <a:bodyPr/>
          <a:lstStyle>
            <a:lvl1pPr>
              <a:defRPr/>
            </a:lvl1pPr>
          </a:lstStyle>
          <a:p>
            <a:pPr>
              <a:defRPr/>
            </a:pPr>
            <a:fld id="{A131DE16-F153-4DA2-8E58-1BD86DEACD0C}" type="datetimeFigureOut">
              <a:rPr lang="es-ES"/>
              <a:pPr>
                <a:defRPr/>
              </a:pPr>
              <a:t>30/06/2015</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3 Marcador de número de diapositiva"/>
          <p:cNvSpPr>
            <a:spLocks noGrp="1"/>
          </p:cNvSpPr>
          <p:nvPr>
            <p:ph type="sldNum" sz="quarter" idx="12"/>
          </p:nvPr>
        </p:nvSpPr>
        <p:spPr/>
        <p:txBody>
          <a:bodyPr/>
          <a:lstStyle>
            <a:lvl1pPr>
              <a:defRPr/>
            </a:lvl1pPr>
          </a:lstStyle>
          <a:p>
            <a:pPr>
              <a:defRPr/>
            </a:pPr>
            <a:fld id="{0DED88F6-E69F-4DAD-8BB9-D8E8FB328B46}"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9 Conector recto"/>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8 Triángulo isósceles"/>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2" name="11 Marcador de contenido"/>
          <p:cNvSpPr>
            <a:spLocks noGrp="1"/>
          </p:cNvSpPr>
          <p:nvPr>
            <p:ph sz="quarter" idx="1"/>
          </p:nvPr>
        </p:nvSpPr>
        <p:spPr>
          <a:xfrm>
            <a:off x="304800" y="304800"/>
            <a:ext cx="5715000" cy="5715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4 Marcador de fecha"/>
          <p:cNvSpPr>
            <a:spLocks noGrp="1"/>
          </p:cNvSpPr>
          <p:nvPr>
            <p:ph type="dt" sz="half" idx="10"/>
          </p:nvPr>
        </p:nvSpPr>
        <p:spPr/>
        <p:txBody>
          <a:bodyPr/>
          <a:lstStyle>
            <a:lvl1pPr>
              <a:defRPr/>
            </a:lvl1pPr>
          </a:lstStyle>
          <a:p>
            <a:pPr>
              <a:defRPr/>
            </a:pPr>
            <a:fld id="{0CF8C9DC-746D-4F46-BE55-552833AB82F8}" type="datetimeFigureOut">
              <a:rPr lang="es-ES"/>
              <a:pPr>
                <a:defRPr/>
              </a:pPr>
              <a:t>30/06/2015</a:t>
            </a:fld>
            <a:endParaRPr lang="es-ES"/>
          </a:p>
        </p:txBody>
      </p:sp>
      <p:sp>
        <p:nvSpPr>
          <p:cNvPr id="9" name="5 Marcador de pie de página"/>
          <p:cNvSpPr>
            <a:spLocks noGrp="1"/>
          </p:cNvSpPr>
          <p:nvPr>
            <p:ph type="ftr" sz="quarter" idx="11"/>
          </p:nvPr>
        </p:nvSpPr>
        <p:spPr/>
        <p:txBody>
          <a:bodyPr/>
          <a:lstStyle>
            <a:lvl1pPr>
              <a:defRPr/>
            </a:lvl1pPr>
          </a:lstStyle>
          <a:p>
            <a:pPr>
              <a:defRPr/>
            </a:pPr>
            <a:endParaRPr lang="es-ES"/>
          </a:p>
        </p:txBody>
      </p:sp>
      <p:sp>
        <p:nvSpPr>
          <p:cNvPr id="10" name="6 Marcador de número de diapositiva"/>
          <p:cNvSpPr>
            <a:spLocks noGrp="1"/>
          </p:cNvSpPr>
          <p:nvPr>
            <p:ph type="sldNum" sz="quarter" idx="12"/>
          </p:nvPr>
        </p:nvSpPr>
        <p:spPr/>
        <p:txBody>
          <a:bodyPr/>
          <a:lstStyle>
            <a:lvl1pPr>
              <a:defRPr/>
            </a:lvl1pPr>
          </a:lstStyle>
          <a:p>
            <a:pPr>
              <a:defRPr/>
            </a:pPr>
            <a:fld id="{23CC9103-D9AC-4448-96CD-12F8226356B2}"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5"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8 Triángulo isósceles"/>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Rectángulo"/>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8" name="4 Marcador de fecha"/>
          <p:cNvSpPr>
            <a:spLocks noGrp="1"/>
          </p:cNvSpPr>
          <p:nvPr>
            <p:ph type="dt" sz="half" idx="10"/>
          </p:nvPr>
        </p:nvSpPr>
        <p:spPr/>
        <p:txBody>
          <a:bodyPr/>
          <a:lstStyle>
            <a:lvl1pPr>
              <a:defRPr/>
            </a:lvl1pPr>
          </a:lstStyle>
          <a:p>
            <a:pPr>
              <a:defRPr/>
            </a:pPr>
            <a:fld id="{565E8C9D-A874-411F-B2E9-076AAF04EE9D}" type="datetimeFigureOut">
              <a:rPr lang="es-ES"/>
              <a:pPr>
                <a:defRPr/>
              </a:pPr>
              <a:t>30/06/2015</a:t>
            </a:fld>
            <a:endParaRPr lang="es-ES"/>
          </a:p>
        </p:txBody>
      </p:sp>
      <p:sp>
        <p:nvSpPr>
          <p:cNvPr id="9" name="5 Marcador de pie de página"/>
          <p:cNvSpPr>
            <a:spLocks noGrp="1"/>
          </p:cNvSpPr>
          <p:nvPr>
            <p:ph type="ftr" sz="quarter" idx="11"/>
          </p:nvPr>
        </p:nvSpPr>
        <p:spPr/>
        <p:txBody>
          <a:bodyPr/>
          <a:lstStyle>
            <a:lvl1pPr>
              <a:defRPr/>
            </a:lvl1pPr>
          </a:lstStyle>
          <a:p>
            <a:pPr>
              <a:defRPr/>
            </a:pPr>
            <a:endParaRPr lang="es-ES"/>
          </a:p>
        </p:txBody>
      </p:sp>
      <p:sp>
        <p:nvSpPr>
          <p:cNvPr id="10" name="6 Marcador de número de diapositiva"/>
          <p:cNvSpPr>
            <a:spLocks noGrp="1"/>
          </p:cNvSpPr>
          <p:nvPr>
            <p:ph type="sldNum" sz="quarter" idx="12"/>
          </p:nvPr>
        </p:nvSpPr>
        <p:spPr/>
        <p:txBody>
          <a:bodyPr/>
          <a:lstStyle>
            <a:lvl1pPr>
              <a:defRPr/>
            </a:lvl1pPr>
          </a:lstStyle>
          <a:p>
            <a:pPr>
              <a:defRPr/>
            </a:pPr>
            <a:fld id="{F4A215CF-D143-4119-BEF6-EF00F91CEE81}"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21 Marcador de título"/>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27" name="12 Marcador de texto"/>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79E502CA-C58F-4D82-9946-52BF3BAF4703}" type="datetimeFigureOut">
              <a:rPr lang="es-ES"/>
              <a:pPr>
                <a:defRPr/>
              </a:pPr>
              <a:t>30/06/2015</a:t>
            </a:fld>
            <a:endParaRPr lang="es-ES"/>
          </a:p>
        </p:txBody>
      </p:sp>
      <p:sp>
        <p:nvSpPr>
          <p:cNvPr id="3" name="2 Marcador de pie de página"/>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s-ES"/>
          </a:p>
        </p:txBody>
      </p:sp>
      <p:sp>
        <p:nvSpPr>
          <p:cNvPr id="23" name="22 Marcador de número de diapositiva"/>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808CDD57-011E-4DD0-B01A-0E000B5F3B00}" type="slidenum">
              <a:rPr lang="es-ES"/>
              <a:pPr>
                <a:defRPr/>
              </a:pPr>
              <a:t>‹Nº›</a:t>
            </a:fld>
            <a:endParaRPr lang="es-ES"/>
          </a:p>
        </p:txBody>
      </p:sp>
      <p:sp>
        <p:nvSpPr>
          <p:cNvPr id="28" name="2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28 Conector recto"/>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9 Triángulo isósceles"/>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 id="2147483668" r:id="rId12"/>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691680" y="1700808"/>
            <a:ext cx="7056784" cy="3785652"/>
          </a:xfrm>
          <a:prstGeom prst="rect">
            <a:avLst/>
          </a:prstGeom>
          <a:noFill/>
        </p:spPr>
        <p:txBody>
          <a:bodyPr wrap="square" rtlCol="0">
            <a:spAutoFit/>
          </a:bodyPr>
          <a:lstStyle/>
          <a:p>
            <a:r>
              <a:rPr lang="en-GB" sz="4400" b="1" dirty="0" smtClean="0">
                <a:solidFill>
                  <a:srgbClr val="990000"/>
                </a:solidFill>
              </a:rPr>
              <a:t>Satisfaction with Work-Life </a:t>
            </a:r>
            <a:r>
              <a:rPr lang="en-GB" sz="4400" b="1" dirty="0" smtClean="0">
                <a:solidFill>
                  <a:srgbClr val="990000"/>
                </a:solidFill>
              </a:rPr>
              <a:t>Balance</a:t>
            </a:r>
          </a:p>
          <a:p>
            <a:endParaRPr lang="en-GB" sz="4400" b="1" dirty="0" smtClean="0">
              <a:solidFill>
                <a:srgbClr val="990000"/>
              </a:solidFill>
            </a:endParaRPr>
          </a:p>
          <a:p>
            <a:r>
              <a:rPr lang="en-GB" sz="3600" dirty="0" smtClean="0">
                <a:solidFill>
                  <a:srgbClr val="990000"/>
                </a:solidFill>
              </a:rPr>
              <a:t>Couples </a:t>
            </a:r>
            <a:r>
              <a:rPr lang="en-GB" sz="3600" dirty="0" smtClean="0">
                <a:solidFill>
                  <a:srgbClr val="990000"/>
                </a:solidFill>
              </a:rPr>
              <a:t>with Egalitarian Practices in their Transition to First Child in Spain</a:t>
            </a:r>
            <a:endParaRPr lang="es-ES" sz="4400" dirty="0">
              <a:solidFill>
                <a:srgbClr val="990000"/>
              </a:solidFill>
            </a:endParaRPr>
          </a:p>
        </p:txBody>
      </p:sp>
      <p:sp>
        <p:nvSpPr>
          <p:cNvPr id="5" name="4 CuadroTexto"/>
          <p:cNvSpPr txBox="1"/>
          <p:nvPr/>
        </p:nvSpPr>
        <p:spPr>
          <a:xfrm>
            <a:off x="395536" y="6093296"/>
            <a:ext cx="8496944" cy="264688"/>
          </a:xfrm>
          <a:prstGeom prst="rect">
            <a:avLst/>
          </a:prstGeom>
          <a:noFill/>
        </p:spPr>
        <p:txBody>
          <a:bodyPr wrap="square" rtlCol="0">
            <a:spAutoFit/>
          </a:bodyPr>
          <a:lstStyle/>
          <a:p>
            <a:pPr eaLnBrk="1" hangingPunct="1">
              <a:lnSpc>
                <a:spcPct val="80000"/>
              </a:lnSpc>
            </a:pPr>
            <a:r>
              <a:rPr lang="es-ES" sz="1400" b="1" dirty="0" smtClean="0">
                <a:solidFill>
                  <a:schemeClr val="tx1">
                    <a:lumMod val="75000"/>
                    <a:lumOff val="25000"/>
                  </a:schemeClr>
                </a:solidFill>
              </a:rPr>
              <a:t>M. José González (UPF); Irene </a:t>
            </a:r>
            <a:r>
              <a:rPr lang="es-ES" sz="1400" b="1" dirty="0" err="1" smtClean="0">
                <a:solidFill>
                  <a:schemeClr val="tx1">
                    <a:lumMod val="75000"/>
                    <a:lumOff val="25000"/>
                  </a:schemeClr>
                </a:solidFill>
              </a:rPr>
              <a:t>Lapuerta</a:t>
            </a:r>
            <a:r>
              <a:rPr lang="es-ES" sz="1400" b="1" dirty="0" smtClean="0">
                <a:solidFill>
                  <a:schemeClr val="tx1">
                    <a:lumMod val="75000"/>
                    <a:lumOff val="25000"/>
                  </a:schemeClr>
                </a:solidFill>
              </a:rPr>
              <a:t> (UPNA); Teresa Martin-García (CSIC); Marta </a:t>
            </a:r>
            <a:r>
              <a:rPr lang="es-ES" sz="1400" b="1" dirty="0" err="1" smtClean="0">
                <a:solidFill>
                  <a:schemeClr val="tx1">
                    <a:lumMod val="75000"/>
                    <a:lumOff val="25000"/>
                  </a:schemeClr>
                </a:solidFill>
              </a:rPr>
              <a:t>Seiz</a:t>
            </a:r>
            <a:r>
              <a:rPr lang="es-ES" sz="1400" b="1" dirty="0" smtClean="0">
                <a:solidFill>
                  <a:schemeClr val="tx1">
                    <a:lumMod val="75000"/>
                    <a:lumOff val="25000"/>
                  </a:schemeClr>
                </a:solidFill>
              </a:rPr>
              <a:t> (CSIC)</a:t>
            </a:r>
            <a:endParaRPr lang="es-ES" sz="1400" b="1" dirty="0">
              <a:solidFill>
                <a:schemeClr val="tx1">
                  <a:lumMod val="75000"/>
                  <a:lumOff val="25000"/>
                </a:schemeClr>
              </a:solidFill>
            </a:endParaRPr>
          </a:p>
        </p:txBody>
      </p:sp>
      <p:pic>
        <p:nvPicPr>
          <p:cNvPr id="2" name="Picture 2"/>
          <p:cNvPicPr>
            <a:picLocks noChangeAspect="1" noChangeArrowheads="1"/>
          </p:cNvPicPr>
          <p:nvPr/>
        </p:nvPicPr>
        <p:blipFill>
          <a:blip r:embed="rId2" cstate="print"/>
          <a:srcRect/>
          <a:stretch>
            <a:fillRect/>
          </a:stretch>
        </p:blipFill>
        <p:spPr bwMode="auto">
          <a:xfrm>
            <a:off x="-1" y="-27384"/>
            <a:ext cx="9144001" cy="12241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3" name="Rectangle 11"/>
          <p:cNvSpPr>
            <a:spLocks noChangeArrowheads="1"/>
          </p:cNvSpPr>
          <p:nvPr/>
        </p:nvSpPr>
        <p:spPr bwMode="auto">
          <a:xfrm>
            <a:off x="357188" y="241300"/>
            <a:ext cx="8534400" cy="6216650"/>
          </a:xfrm>
          <a:prstGeom prst="rect">
            <a:avLst/>
          </a:prstGeom>
          <a:noFill/>
          <a:ln w="9525">
            <a:noFill/>
            <a:miter lim="800000"/>
            <a:headEnd/>
            <a:tailEnd/>
          </a:ln>
        </p:spPr>
        <p:txBody>
          <a:bodyPr>
            <a:spAutoFit/>
          </a:bodyPr>
          <a:lstStyle/>
          <a:p>
            <a:pPr marL="357188" indent="-357188">
              <a:spcBef>
                <a:spcPts val="1200"/>
              </a:spcBef>
              <a:spcAft>
                <a:spcPts val="1200"/>
              </a:spcAft>
              <a:buClr>
                <a:srgbClr val="990000"/>
              </a:buClr>
            </a:pPr>
            <a:endParaRPr lang="en-GB" sz="2400">
              <a:latin typeface="Gill Sans MT (Cuerpo)"/>
            </a:endParaRPr>
          </a:p>
          <a:p>
            <a:pPr marL="357188" indent="-357188">
              <a:spcBef>
                <a:spcPts val="1200"/>
              </a:spcBef>
              <a:spcAft>
                <a:spcPts val="1200"/>
              </a:spcAft>
              <a:buClr>
                <a:srgbClr val="990000"/>
              </a:buClr>
              <a:buFontTx/>
              <a:buChar char="•"/>
            </a:pPr>
            <a:r>
              <a:rPr lang="en-GB" sz="2600" u="sng">
                <a:latin typeface="Gill Sans MT" pitchFamily="34" charset="0"/>
              </a:rPr>
              <a:t>High unemployment rates</a:t>
            </a:r>
            <a:r>
              <a:rPr lang="en-GB" sz="2600">
                <a:latin typeface="Gill Sans MT" pitchFamily="34" charset="0"/>
              </a:rPr>
              <a:t>:  26% in 2014 (33% in the age group 25-29 and 54% under age 25).</a:t>
            </a:r>
          </a:p>
          <a:p>
            <a:pPr marL="357188" indent="-357188">
              <a:spcBef>
                <a:spcPts val="1200"/>
              </a:spcBef>
              <a:spcAft>
                <a:spcPts val="1200"/>
              </a:spcAft>
              <a:buClr>
                <a:srgbClr val="990000"/>
              </a:buClr>
              <a:buFontTx/>
              <a:buChar char="•"/>
            </a:pPr>
            <a:r>
              <a:rPr lang="en-GB" sz="2600">
                <a:latin typeface="Gill Sans MT" pitchFamily="34" charset="0"/>
              </a:rPr>
              <a:t>24% women and 22% men with a </a:t>
            </a:r>
            <a:r>
              <a:rPr lang="en-GB" sz="2600" u="sng">
                <a:latin typeface="Gill Sans MT" pitchFamily="34" charset="0"/>
              </a:rPr>
              <a:t>fixed-term job </a:t>
            </a:r>
            <a:r>
              <a:rPr lang="en-GB" sz="2600">
                <a:latin typeface="Gill Sans MT" pitchFamily="34" charset="0"/>
              </a:rPr>
              <a:t>(14% and 13% EU-28) -&gt; 32.4% below age 40 (vs. 20.7% EU-28).</a:t>
            </a:r>
          </a:p>
          <a:p>
            <a:pPr marL="357188" indent="-357188">
              <a:spcBef>
                <a:spcPts val="1200"/>
              </a:spcBef>
              <a:spcAft>
                <a:spcPts val="1200"/>
              </a:spcAft>
              <a:buClr>
                <a:srgbClr val="990000"/>
              </a:buClr>
              <a:buFontTx/>
              <a:buChar char="•"/>
            </a:pPr>
            <a:r>
              <a:rPr lang="en-GB" sz="2600" u="sng">
                <a:latin typeface="Gill Sans MT" pitchFamily="34" charset="0"/>
              </a:rPr>
              <a:t>Workplace practices</a:t>
            </a:r>
            <a:r>
              <a:rPr lang="en-GB" sz="2600">
                <a:latin typeface="Gill Sans MT" pitchFamily="34" charset="0"/>
              </a:rPr>
              <a:t>:  long working hours, low working-time flexibility &amp; male enterprise culture in the private sector. </a:t>
            </a:r>
          </a:p>
          <a:p>
            <a:pPr marL="357188" indent="-357188">
              <a:spcBef>
                <a:spcPts val="1200"/>
              </a:spcBef>
              <a:spcAft>
                <a:spcPts val="1200"/>
              </a:spcAft>
              <a:buClr>
                <a:srgbClr val="990000"/>
              </a:buClr>
              <a:buFontTx/>
              <a:buChar char="•"/>
            </a:pPr>
            <a:r>
              <a:rPr lang="en-GB" sz="2600" u="sng">
                <a:latin typeface="Gill Sans MT" pitchFamily="34" charset="0"/>
              </a:rPr>
              <a:t>Familist Welfare State</a:t>
            </a:r>
            <a:r>
              <a:rPr lang="en-GB" sz="2600">
                <a:latin typeface="Gill Sans MT" pitchFamily="34" charset="0"/>
              </a:rPr>
              <a:t>:  Only 1.5% of the social public expenditure is devoted to family (2,3% OECD average in 2009).</a:t>
            </a:r>
          </a:p>
          <a:p>
            <a:pPr marL="357188" indent="-357188">
              <a:buClr>
                <a:srgbClr val="990000"/>
              </a:buClr>
              <a:buFontTx/>
              <a:buChar char="•"/>
            </a:pPr>
            <a:endParaRPr lang="en-GB" sz="2400">
              <a:latin typeface="Gill Sans MT (Cuerpo)"/>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57200" y="152400"/>
            <a:ext cx="8229600" cy="990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1200" cap="none" spc="0" normalizeH="0" baseline="0" noProof="0" dirty="0" smtClean="0">
                <a:ln>
                  <a:noFill/>
                </a:ln>
                <a:solidFill>
                  <a:srgbClr val="3E928E"/>
                </a:solidFill>
                <a:effectLst/>
                <a:uLnTx/>
                <a:uFillTx/>
                <a:latin typeface="+mj-lt"/>
                <a:ea typeface="+mj-ea"/>
                <a:cs typeface="+mj-cs"/>
              </a:rPr>
              <a:t>5. Method</a:t>
            </a:r>
          </a:p>
        </p:txBody>
      </p:sp>
      <p:graphicFrame>
        <p:nvGraphicFramePr>
          <p:cNvPr id="5" name="4 Diagrama"/>
          <p:cNvGraphicFramePr/>
          <p:nvPr/>
        </p:nvGraphicFramePr>
        <p:xfrm>
          <a:off x="1524000" y="1428736"/>
          <a:ext cx="6691338"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1 Título"/>
          <p:cNvSpPr txBox="1">
            <a:spLocks/>
          </p:cNvSpPr>
          <p:nvPr/>
        </p:nvSpPr>
        <p:spPr>
          <a:xfrm>
            <a:off x="571472" y="1214422"/>
            <a:ext cx="4786346" cy="1785950"/>
          </a:xfrm>
          <a:prstGeom prst="rect">
            <a:avLst/>
          </a:prstGeom>
        </p:spPr>
        <p:txBody>
          <a:bodyPr/>
          <a:lstStyle/>
          <a:p>
            <a:pPr lvl="0"/>
            <a:r>
              <a:rPr lang="en-US" sz="3600" b="1" dirty="0" smtClean="0"/>
              <a:t>Longitudinal Qualitative Research </a:t>
            </a:r>
            <a:r>
              <a:rPr lang="es-ES" sz="3600" b="1" dirty="0" smtClean="0"/>
              <a:t>(QLR)</a:t>
            </a:r>
            <a:endParaRPr kumimoji="0" lang="en-US" sz="3600" b="1" i="0" u="none" strike="noStrike" kern="1200" cap="none" spc="0" normalizeH="0" baseline="0" dirty="0" smtClean="0">
              <a:ln>
                <a:noFill/>
              </a:ln>
              <a:solidFill>
                <a:srgbClr val="3E928E"/>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Título"/>
          <p:cNvSpPr>
            <a:spLocks noGrp="1"/>
          </p:cNvSpPr>
          <p:nvPr>
            <p:ph type="title"/>
          </p:nvPr>
        </p:nvSpPr>
        <p:spPr/>
        <p:txBody>
          <a:bodyPr/>
          <a:lstStyle/>
          <a:p>
            <a:pPr eaLnBrk="1" hangingPunct="1"/>
            <a:r>
              <a:rPr lang="en-GB" b="1" dirty="0" smtClean="0">
                <a:solidFill>
                  <a:srgbClr val="3E928E"/>
                </a:solidFill>
              </a:rPr>
              <a:t>6. Sample</a:t>
            </a:r>
          </a:p>
        </p:txBody>
      </p:sp>
      <p:sp>
        <p:nvSpPr>
          <p:cNvPr id="3" name="2 Marcador de contenido"/>
          <p:cNvSpPr>
            <a:spLocks noGrp="1"/>
          </p:cNvSpPr>
          <p:nvPr>
            <p:ph sz="quarter" idx="1"/>
          </p:nvPr>
        </p:nvSpPr>
        <p:spPr>
          <a:xfrm>
            <a:off x="457200" y="1219200"/>
            <a:ext cx="8229600" cy="4937125"/>
          </a:xfrm>
        </p:spPr>
        <p:txBody>
          <a:bodyPr>
            <a:normAutofit lnSpcReduction="10000"/>
          </a:bodyPr>
          <a:lstStyle/>
          <a:p>
            <a:pPr marL="274320" indent="-274320" eaLnBrk="1" fontAlgn="auto" hangingPunct="1">
              <a:spcAft>
                <a:spcPts val="0"/>
              </a:spcAft>
              <a:buFont typeface="Wingdings 3"/>
              <a:buChar char=""/>
              <a:defRPr/>
            </a:pPr>
            <a:r>
              <a:rPr lang="en-GB" dirty="0" smtClean="0">
                <a:solidFill>
                  <a:srgbClr val="C00000"/>
                </a:solidFill>
              </a:rPr>
              <a:t>31 Couples expecting their first child</a:t>
            </a:r>
            <a:r>
              <a:rPr lang="en-GB" dirty="0" smtClean="0"/>
              <a:t> (sub-sample from 68 couples from international research project </a:t>
            </a:r>
            <a:r>
              <a:rPr lang="en-GB" dirty="0" err="1" smtClean="0"/>
              <a:t>TransParent</a:t>
            </a:r>
            <a:r>
              <a:rPr lang="en-GB" dirty="0" smtClean="0"/>
              <a:t>).</a:t>
            </a:r>
          </a:p>
          <a:p>
            <a:pPr marL="274320" indent="-274320" eaLnBrk="1" fontAlgn="auto" hangingPunct="1">
              <a:spcAft>
                <a:spcPts val="0"/>
              </a:spcAft>
              <a:buFont typeface="Wingdings 3"/>
              <a:buChar char=""/>
              <a:defRPr/>
            </a:pPr>
            <a:endParaRPr lang="en-GB" dirty="0" smtClean="0"/>
          </a:p>
          <a:p>
            <a:pPr marL="274320" indent="-274320" eaLnBrk="1" fontAlgn="auto" hangingPunct="1">
              <a:spcAft>
                <a:spcPts val="0"/>
              </a:spcAft>
              <a:buFont typeface="Wingdings 3"/>
              <a:buChar char=""/>
              <a:defRPr/>
            </a:pPr>
            <a:r>
              <a:rPr lang="en-GB" dirty="0" smtClean="0">
                <a:solidFill>
                  <a:srgbClr val="C00000"/>
                </a:solidFill>
              </a:rPr>
              <a:t>Bi-active couples</a:t>
            </a:r>
            <a:r>
              <a:rPr lang="en-GB" dirty="0" smtClean="0"/>
              <a:t> (both partners in the labour market)</a:t>
            </a:r>
          </a:p>
          <a:p>
            <a:pPr marL="274320" indent="-274320" eaLnBrk="1" fontAlgn="auto" hangingPunct="1">
              <a:spcAft>
                <a:spcPts val="0"/>
              </a:spcAft>
              <a:buFont typeface="Wingdings 3"/>
              <a:buChar char=""/>
              <a:defRPr/>
            </a:pPr>
            <a:endParaRPr lang="en-GB" dirty="0" smtClean="0"/>
          </a:p>
          <a:p>
            <a:pPr marL="274320" indent="-274320" eaLnBrk="1" fontAlgn="auto" hangingPunct="1">
              <a:spcAft>
                <a:spcPts val="0"/>
              </a:spcAft>
              <a:buFont typeface="Wingdings 3"/>
              <a:buChar char=""/>
              <a:defRPr/>
            </a:pPr>
            <a:r>
              <a:rPr lang="en-GB" u="sng" dirty="0" smtClean="0">
                <a:solidFill>
                  <a:srgbClr val="C00000"/>
                </a:solidFill>
              </a:rPr>
              <a:t>Egalitarian practices</a:t>
            </a:r>
            <a:r>
              <a:rPr lang="en-GB" dirty="0" smtClean="0"/>
              <a:t>: she does not do more than 60% of the housework and he does at least 40% (self-declared) excluding domestic help.</a:t>
            </a:r>
          </a:p>
          <a:p>
            <a:pPr marL="274320" indent="-274320" eaLnBrk="1" fontAlgn="auto" hangingPunct="1">
              <a:spcAft>
                <a:spcPts val="0"/>
              </a:spcAft>
              <a:buFont typeface="Wingdings 3"/>
              <a:buNone/>
              <a:defRPr/>
            </a:pPr>
            <a:endParaRPr lang="en-GB" dirty="0" smtClean="0"/>
          </a:p>
          <a:p>
            <a:pPr marL="274320" indent="-274320" eaLnBrk="1" fontAlgn="auto" hangingPunct="1">
              <a:spcAft>
                <a:spcPts val="0"/>
              </a:spcAft>
              <a:buFont typeface="Wingdings 3"/>
              <a:buChar char=""/>
              <a:defRPr/>
            </a:pPr>
            <a:r>
              <a:rPr lang="en-GB" dirty="0" smtClean="0">
                <a:solidFill>
                  <a:srgbClr val="C00000"/>
                </a:solidFill>
              </a:rPr>
              <a:t>Longitudinal sample</a:t>
            </a:r>
            <a:r>
              <a:rPr lang="en-GB" dirty="0" smtClean="0"/>
              <a:t>: interviewed in 2011 (at the time of the pregnancy) and again in 2013 (child at pre-school age)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214282" y="1571612"/>
            <a:ext cx="8786874" cy="868359"/>
          </a:xfrm>
        </p:spPr>
        <p:txBody>
          <a:bodyPr/>
          <a:lstStyle/>
          <a:p>
            <a:pPr eaLnBrk="1" hangingPunct="1"/>
            <a:r>
              <a:rPr lang="en-US" sz="2800" dirty="0" smtClean="0"/>
              <a:t>Table 1. Characteristics of the sample: couples’ </a:t>
            </a:r>
            <a:r>
              <a:rPr lang="en-GB" sz="2800" dirty="0" smtClean="0"/>
              <a:t>monthly income &amp; relative resources, 2011 (1</a:t>
            </a:r>
            <a:r>
              <a:rPr lang="en-GB" sz="2800" baseline="30000" dirty="0" smtClean="0"/>
              <a:t>st</a:t>
            </a:r>
            <a:r>
              <a:rPr lang="en-GB" sz="2800" dirty="0" smtClean="0"/>
              <a:t> wave)</a:t>
            </a:r>
            <a:endParaRPr lang="es-ES" sz="2800" dirty="0" smtClean="0"/>
          </a:p>
        </p:txBody>
      </p:sp>
      <p:graphicFrame>
        <p:nvGraphicFramePr>
          <p:cNvPr id="7" name="6 Tabla"/>
          <p:cNvGraphicFramePr>
            <a:graphicFrameLocks noGrp="1"/>
          </p:cNvGraphicFramePr>
          <p:nvPr/>
        </p:nvGraphicFramePr>
        <p:xfrm>
          <a:off x="285720" y="2686650"/>
          <a:ext cx="8572560" cy="3179448"/>
        </p:xfrm>
        <a:graphic>
          <a:graphicData uri="http://schemas.openxmlformats.org/drawingml/2006/table">
            <a:tbl>
              <a:tblPr/>
              <a:tblGrid>
                <a:gridCol w="2832027"/>
                <a:gridCol w="1593719"/>
                <a:gridCol w="1594842"/>
                <a:gridCol w="1467750"/>
                <a:gridCol w="1084222"/>
              </a:tblGrid>
              <a:tr h="1233902">
                <a:tc>
                  <a:txBody>
                    <a:bodyPr/>
                    <a:lstStyle/>
                    <a:p>
                      <a:pPr>
                        <a:lnSpc>
                          <a:spcPct val="115000"/>
                        </a:lnSpc>
                        <a:spcAft>
                          <a:spcPts val="0"/>
                        </a:spcAft>
                      </a:pPr>
                      <a:r>
                        <a:rPr lang="en-GB" sz="2400" b="1" dirty="0">
                          <a:latin typeface="+mj-lt"/>
                          <a:ea typeface="Calibri"/>
                          <a:cs typeface="Times New Roman"/>
                        </a:rPr>
                        <a:t>Couples’ monthly income:</a:t>
                      </a:r>
                      <a:endParaRPr lang="es-ES" sz="3200" dirty="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15000"/>
                        </a:lnSpc>
                        <a:spcAft>
                          <a:spcPts val="1000"/>
                        </a:spcAft>
                      </a:pPr>
                      <a:r>
                        <a:rPr lang="en-GB" sz="1800" b="1">
                          <a:latin typeface="+mj-lt"/>
                          <a:ea typeface="Calibri"/>
                          <a:cs typeface="Times New Roman"/>
                        </a:rPr>
                        <a:t>Homogamy </a:t>
                      </a:r>
                      <a:endParaRPr lang="es-ES" sz="1800" b="1">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15000"/>
                        </a:lnSpc>
                        <a:spcAft>
                          <a:spcPts val="1000"/>
                        </a:spcAft>
                      </a:pPr>
                      <a:r>
                        <a:rPr lang="en-GB" sz="1800" b="1">
                          <a:latin typeface="+mj-lt"/>
                          <a:ea typeface="Calibri"/>
                          <a:cs typeface="Times New Roman"/>
                        </a:rPr>
                        <a:t>Hypergamy </a:t>
                      </a:r>
                      <a:endParaRPr lang="es-ES" sz="1800" b="1">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nSpc>
                          <a:spcPct val="115000"/>
                        </a:lnSpc>
                        <a:spcAft>
                          <a:spcPts val="1000"/>
                        </a:spcAft>
                      </a:pPr>
                      <a:r>
                        <a:rPr lang="en-GB" sz="1800" b="1" dirty="0" err="1">
                          <a:latin typeface="+mj-lt"/>
                          <a:ea typeface="Calibri"/>
                          <a:cs typeface="Times New Roman"/>
                        </a:rPr>
                        <a:t>Hypogamy</a:t>
                      </a:r>
                      <a:endParaRPr lang="es-ES" sz="1800" b="1" dirty="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Total</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r>
              <a:tr h="479394">
                <a:tc>
                  <a:txBody>
                    <a:bodyPr/>
                    <a:lstStyle/>
                    <a:p>
                      <a:pPr>
                        <a:lnSpc>
                          <a:spcPct val="115000"/>
                        </a:lnSpc>
                        <a:spcAft>
                          <a:spcPts val="0"/>
                        </a:spcAft>
                      </a:pPr>
                      <a:r>
                        <a:rPr lang="en-GB" sz="2400" dirty="0">
                          <a:latin typeface="+mj-lt"/>
                          <a:ea typeface="Calibri"/>
                          <a:cs typeface="Times New Roman"/>
                        </a:rPr>
                        <a:t>1,500-2,499€</a:t>
                      </a:r>
                      <a:endParaRPr lang="es-ES" sz="3200" dirty="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1</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3</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5</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9</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r>
              <a:tr h="479394">
                <a:tc>
                  <a:txBody>
                    <a:bodyPr/>
                    <a:lstStyle/>
                    <a:p>
                      <a:pPr>
                        <a:lnSpc>
                          <a:spcPct val="115000"/>
                        </a:lnSpc>
                        <a:spcAft>
                          <a:spcPts val="0"/>
                        </a:spcAft>
                      </a:pPr>
                      <a:r>
                        <a:rPr lang="en-GB" sz="2400">
                          <a:latin typeface="+mj-lt"/>
                          <a:ea typeface="Calibri"/>
                          <a:cs typeface="Times New Roman"/>
                        </a:rPr>
                        <a:t>2,500-3,999€</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3</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5</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6</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14</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r>
              <a:tr h="479394">
                <a:tc>
                  <a:txBody>
                    <a:bodyPr/>
                    <a:lstStyle/>
                    <a:p>
                      <a:pPr>
                        <a:lnSpc>
                          <a:spcPct val="115000"/>
                        </a:lnSpc>
                        <a:spcAft>
                          <a:spcPts val="0"/>
                        </a:spcAft>
                      </a:pPr>
                      <a:r>
                        <a:rPr lang="en-GB" sz="2400">
                          <a:latin typeface="+mj-lt"/>
                          <a:ea typeface="Calibri"/>
                          <a:cs typeface="Times New Roman"/>
                        </a:rPr>
                        <a:t>4,000€ or more</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1</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4</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3</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a:latin typeface="+mj-lt"/>
                          <a:ea typeface="Calibri"/>
                          <a:cs typeface="Times New Roman"/>
                        </a:rPr>
                        <a:t>8</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r>
              <a:tr h="479394">
                <a:tc>
                  <a:txBody>
                    <a:bodyPr/>
                    <a:lstStyle/>
                    <a:p>
                      <a:pPr>
                        <a:lnSpc>
                          <a:spcPct val="115000"/>
                        </a:lnSpc>
                        <a:spcAft>
                          <a:spcPts val="0"/>
                        </a:spcAft>
                      </a:pPr>
                      <a:r>
                        <a:rPr lang="en-GB" sz="2400" b="1">
                          <a:latin typeface="+mj-lt"/>
                          <a:ea typeface="Calibri"/>
                          <a:cs typeface="Times New Roman"/>
                        </a:rPr>
                        <a:t>Total</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b="1">
                          <a:latin typeface="+mj-lt"/>
                          <a:ea typeface="Calibri"/>
                          <a:cs typeface="Times New Roman"/>
                        </a:rPr>
                        <a:t>5</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b="1">
                          <a:latin typeface="+mj-lt"/>
                          <a:ea typeface="Calibri"/>
                          <a:cs typeface="Times New Roman"/>
                        </a:rPr>
                        <a:t>12</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b="1">
                          <a:latin typeface="+mj-lt"/>
                          <a:ea typeface="Calibri"/>
                          <a:cs typeface="Times New Roman"/>
                        </a:rPr>
                        <a:t>14</a:t>
                      </a:r>
                      <a:endParaRPr lang="es-ES" sz="320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c>
                  <a:txBody>
                    <a:bodyPr/>
                    <a:lstStyle/>
                    <a:p>
                      <a:pPr algn="ctr">
                        <a:lnSpc>
                          <a:spcPct val="115000"/>
                        </a:lnSpc>
                        <a:spcAft>
                          <a:spcPts val="0"/>
                        </a:spcAft>
                      </a:pPr>
                      <a:r>
                        <a:rPr lang="en-GB" sz="2400" b="1" dirty="0">
                          <a:latin typeface="+mj-lt"/>
                          <a:ea typeface="Calibri"/>
                          <a:cs typeface="Times New Roman"/>
                        </a:rPr>
                        <a:t>31</a:t>
                      </a:r>
                      <a:endParaRPr lang="es-ES" sz="3200" dirty="0">
                        <a:latin typeface="+mj-lt"/>
                        <a:ea typeface="Calibri"/>
                        <a:cs typeface="Times New Roman"/>
                      </a:endParaRPr>
                    </a:p>
                  </a:txBody>
                  <a:tcPr marL="68580" marR="68580" marT="0" marB="0">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eaLnBrk="1" hangingPunct="1"/>
            <a:r>
              <a:rPr lang="en-GB" sz="2900" b="1" dirty="0" smtClean="0">
                <a:solidFill>
                  <a:srgbClr val="3E928E"/>
                </a:solidFill>
              </a:rPr>
              <a:t>7.1. Main results </a:t>
            </a:r>
            <a:br>
              <a:rPr lang="en-GB" sz="2900" b="1" dirty="0" smtClean="0">
                <a:solidFill>
                  <a:srgbClr val="3E928E"/>
                </a:solidFill>
              </a:rPr>
            </a:br>
            <a:r>
              <a:rPr lang="en-GB" sz="2900" b="1" dirty="0" smtClean="0">
                <a:solidFill>
                  <a:srgbClr val="3E928E"/>
                </a:solidFill>
              </a:rPr>
              <a:t>1: Violated expectations</a:t>
            </a:r>
            <a:r>
              <a:rPr lang="en-GB" sz="2900" dirty="0" smtClean="0"/>
              <a:t> </a:t>
            </a:r>
          </a:p>
        </p:txBody>
      </p:sp>
      <p:sp>
        <p:nvSpPr>
          <p:cNvPr id="3" name="2 Marcador de contenido"/>
          <p:cNvSpPr>
            <a:spLocks noGrp="1"/>
          </p:cNvSpPr>
          <p:nvPr>
            <p:ph sz="quarter" idx="1"/>
          </p:nvPr>
        </p:nvSpPr>
        <p:spPr>
          <a:xfrm>
            <a:off x="457200" y="1219200"/>
            <a:ext cx="8229600" cy="4937125"/>
          </a:xfrm>
        </p:spPr>
        <p:txBody>
          <a:bodyPr>
            <a:normAutofit/>
          </a:bodyPr>
          <a:lstStyle/>
          <a:p>
            <a:pPr eaLnBrk="1" hangingPunct="1">
              <a:lnSpc>
                <a:spcPct val="90000"/>
              </a:lnSpc>
              <a:spcBef>
                <a:spcPts val="1200"/>
              </a:spcBef>
              <a:spcAft>
                <a:spcPts val="1200"/>
              </a:spcAft>
            </a:pPr>
            <a:r>
              <a:rPr lang="en-US" sz="2000" b="1" dirty="0" smtClean="0">
                <a:solidFill>
                  <a:srgbClr val="990000"/>
                </a:solidFill>
              </a:rPr>
              <a:t>Most men in our sample are satisfied </a:t>
            </a:r>
            <a:r>
              <a:rPr lang="en-US" sz="2000" dirty="0" smtClean="0"/>
              <a:t>with the reconciling strategy; half women are unsatisfied</a:t>
            </a:r>
          </a:p>
          <a:p>
            <a:pPr eaLnBrk="1" hangingPunct="1">
              <a:lnSpc>
                <a:spcPct val="90000"/>
              </a:lnSpc>
              <a:spcBef>
                <a:spcPts val="1200"/>
              </a:spcBef>
              <a:spcAft>
                <a:spcPts val="1200"/>
              </a:spcAft>
            </a:pPr>
            <a:r>
              <a:rPr lang="en-US" sz="2000" b="1" dirty="0" smtClean="0">
                <a:solidFill>
                  <a:srgbClr val="990000"/>
                </a:solidFill>
              </a:rPr>
              <a:t>Satisfied couples</a:t>
            </a:r>
            <a:r>
              <a:rPr lang="en-US" sz="2000" b="1" dirty="0" smtClean="0"/>
              <a:t> </a:t>
            </a:r>
            <a:r>
              <a:rPr lang="en-US" sz="2000" dirty="0" smtClean="0"/>
              <a:t>are those who </a:t>
            </a:r>
            <a:r>
              <a:rPr lang="en-US" sz="2000" b="1" dirty="0" smtClean="0">
                <a:solidFill>
                  <a:srgbClr val="990000"/>
                </a:solidFill>
              </a:rPr>
              <a:t>meet their expectations concerning care &amp; work</a:t>
            </a:r>
          </a:p>
          <a:p>
            <a:pPr lvl="1" eaLnBrk="1" hangingPunct="1">
              <a:lnSpc>
                <a:spcPct val="90000"/>
              </a:lnSpc>
              <a:spcBef>
                <a:spcPts val="1200"/>
              </a:spcBef>
              <a:spcAft>
                <a:spcPts val="1200"/>
              </a:spcAft>
              <a:buFont typeface="Wingdings" pitchFamily="2" charset="2"/>
              <a:buChar char="ü"/>
            </a:pPr>
            <a:r>
              <a:rPr lang="en-US" sz="2000" b="1" dirty="0" smtClean="0"/>
              <a:t>Some women</a:t>
            </a:r>
            <a:r>
              <a:rPr lang="en-US" sz="2000" dirty="0" smtClean="0"/>
              <a:t> are </a:t>
            </a:r>
            <a:r>
              <a:rPr lang="en-US" sz="2000" b="1" dirty="0" smtClean="0"/>
              <a:t>satisfied with unbalanced work-family reconciliation arrangements</a:t>
            </a:r>
            <a:r>
              <a:rPr lang="en-US" sz="2000" dirty="0" smtClean="0"/>
              <a:t>: </a:t>
            </a:r>
            <a:r>
              <a:rPr lang="en-US" sz="2000" dirty="0" smtClean="0">
                <a:solidFill>
                  <a:srgbClr val="990000"/>
                </a:solidFill>
              </a:rPr>
              <a:t>(1) different notions of parenthood</a:t>
            </a:r>
            <a:r>
              <a:rPr lang="en-US" sz="2000" dirty="0" smtClean="0"/>
              <a:t> (construction of motherhood/ fatherhood);  </a:t>
            </a:r>
            <a:r>
              <a:rPr lang="en-US" sz="2000" dirty="0" smtClean="0">
                <a:solidFill>
                  <a:srgbClr val="990000"/>
                </a:solidFill>
              </a:rPr>
              <a:t>(2) mothers become resigned to fathers’ work constraints when the latter show at least paternal engagement and accessibility.</a:t>
            </a:r>
          </a:p>
          <a:p>
            <a:pPr eaLnBrk="1" hangingPunct="1">
              <a:lnSpc>
                <a:spcPct val="90000"/>
              </a:lnSpc>
              <a:spcBef>
                <a:spcPts val="1200"/>
              </a:spcBef>
              <a:spcAft>
                <a:spcPts val="1200"/>
              </a:spcAft>
            </a:pPr>
            <a:r>
              <a:rPr lang="en-US" sz="2000" b="1" dirty="0" smtClean="0"/>
              <a:t>Unsatisfied mothers face a strong dissonance btw expectations and reality:</a:t>
            </a:r>
            <a:r>
              <a:rPr lang="en-US" sz="2000" dirty="0" smtClean="0"/>
              <a:t> </a:t>
            </a:r>
            <a:r>
              <a:rPr lang="en-US" sz="2000" dirty="0" smtClean="0">
                <a:solidFill>
                  <a:srgbClr val="990000"/>
                </a:solidFill>
              </a:rPr>
              <a:t>(1) gap concerning fathers involvement</a:t>
            </a:r>
            <a:r>
              <a:rPr lang="en-US" sz="2000" dirty="0" smtClean="0"/>
              <a:t> (only engagement) </a:t>
            </a:r>
            <a:r>
              <a:rPr lang="en-US" sz="2000" b="1" dirty="0" smtClean="0">
                <a:solidFill>
                  <a:srgbClr val="990000"/>
                </a:solidFill>
              </a:rPr>
              <a:t>-&gt; </a:t>
            </a:r>
            <a:r>
              <a:rPr lang="en-US" sz="2000" b="1" u="sng" dirty="0" smtClean="0">
                <a:solidFill>
                  <a:srgbClr val="990000"/>
                </a:solidFill>
              </a:rPr>
              <a:t>dissatisfaction with the partner</a:t>
            </a:r>
            <a:r>
              <a:rPr lang="en-US" sz="2000" dirty="0" smtClean="0"/>
              <a:t>; (2) </a:t>
            </a:r>
            <a:r>
              <a:rPr lang="en-US" sz="2000" dirty="0" smtClean="0">
                <a:solidFill>
                  <a:srgbClr val="990000"/>
                </a:solidFill>
              </a:rPr>
              <a:t>mothers with high level of satisfaction with partner but unable to fulfill their own ideal of motherhood</a:t>
            </a:r>
            <a:r>
              <a:rPr lang="en-US" sz="2000" dirty="0" smtClean="0"/>
              <a:t> (they feel guilty): work constraints </a:t>
            </a:r>
            <a:r>
              <a:rPr lang="en-US" sz="2000" b="1" dirty="0" smtClean="0">
                <a:solidFill>
                  <a:srgbClr val="990000"/>
                </a:solidFill>
              </a:rPr>
              <a:t>-&gt; </a:t>
            </a:r>
            <a:r>
              <a:rPr lang="en-US" sz="2000" b="1" u="sng" dirty="0" smtClean="0">
                <a:solidFill>
                  <a:srgbClr val="990000"/>
                </a:solidFill>
              </a:rPr>
              <a:t>dissatisfaction with themselves.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Título"/>
          <p:cNvSpPr>
            <a:spLocks noGrp="1"/>
          </p:cNvSpPr>
          <p:nvPr>
            <p:ph type="title"/>
          </p:nvPr>
        </p:nvSpPr>
        <p:spPr>
          <a:xfrm>
            <a:off x="0" y="-142875"/>
            <a:ext cx="9144000" cy="1347788"/>
          </a:xfrm>
        </p:spPr>
        <p:txBody>
          <a:bodyPr/>
          <a:lstStyle/>
          <a:p>
            <a:pPr algn="just" eaLnBrk="1" hangingPunct="1"/>
            <a:r>
              <a:rPr lang="en-GB" sz="2400" smtClean="0">
                <a:latin typeface="Calibri" pitchFamily="34" charset="0"/>
              </a:rPr>
              <a:t>High income couple (hypogamy), she university studies; he secondary studies; both top managers (he in small company; she in a large company) -&gt; </a:t>
            </a:r>
            <a:r>
              <a:rPr lang="en-GB" sz="2400" b="1" smtClean="0">
                <a:solidFill>
                  <a:srgbClr val="990000"/>
                </a:solidFill>
                <a:latin typeface="Calibri" pitchFamily="34" charset="0"/>
              </a:rPr>
              <a:t>unsatisfied mother (violated expectations)</a:t>
            </a:r>
            <a:r>
              <a:rPr lang="en-GB" sz="2400" b="1" smtClean="0">
                <a:solidFill>
                  <a:srgbClr val="FF0000"/>
                </a:solidFill>
                <a:latin typeface="Calibri" pitchFamily="34" charset="0"/>
              </a:rPr>
              <a:t> </a:t>
            </a:r>
          </a:p>
        </p:txBody>
      </p:sp>
      <p:sp>
        <p:nvSpPr>
          <p:cNvPr id="3" name="2 Marcador de contenido"/>
          <p:cNvSpPr>
            <a:spLocks noGrp="1"/>
          </p:cNvSpPr>
          <p:nvPr>
            <p:ph sz="quarter" idx="1"/>
          </p:nvPr>
        </p:nvSpPr>
        <p:spPr>
          <a:xfrm>
            <a:off x="0" y="1500174"/>
            <a:ext cx="9144000" cy="4643438"/>
          </a:xfrm>
        </p:spPr>
        <p:txBody>
          <a:bodyPr>
            <a:normAutofit fontScale="92500" lnSpcReduction="10000"/>
          </a:bodyPr>
          <a:lstStyle/>
          <a:p>
            <a:pPr marL="274320" indent="-274320" eaLnBrk="1" fontAlgn="auto" hangingPunct="1">
              <a:spcAft>
                <a:spcPts val="0"/>
              </a:spcAft>
              <a:buFont typeface="Wingdings 3"/>
              <a:buNone/>
              <a:defRPr/>
            </a:pPr>
            <a:r>
              <a:rPr lang="en-GB" dirty="0" smtClean="0"/>
              <a:t>1</a:t>
            </a:r>
            <a:r>
              <a:rPr lang="en-GB" baseline="30000" dirty="0" smtClean="0"/>
              <a:t>st</a:t>
            </a:r>
            <a:r>
              <a:rPr lang="en-GB" dirty="0" smtClean="0"/>
              <a:t> wave:</a:t>
            </a:r>
          </a:p>
          <a:p>
            <a:pPr marL="274320" indent="-274320" algn="just" eaLnBrk="1" fontAlgn="auto" hangingPunct="1">
              <a:spcAft>
                <a:spcPts val="0"/>
              </a:spcAft>
              <a:buFont typeface="Wingdings 3"/>
              <a:buNone/>
              <a:defRPr/>
            </a:pPr>
            <a:r>
              <a:rPr lang="en-US" dirty="0" smtClean="0">
                <a:latin typeface="Calibri" pitchFamily="34" charset="0"/>
              </a:rPr>
              <a:t>TERESA: you know, I wish he could do the same… [caring] but, uh, uh, looking for the time, finding the time to be together the three of us...  I guess he will, but it will definitely be harder for him than for me.</a:t>
            </a:r>
          </a:p>
          <a:p>
            <a:pPr marL="274320" indent="-274320" algn="just" eaLnBrk="1" fontAlgn="auto" hangingPunct="1">
              <a:spcAft>
                <a:spcPts val="0"/>
              </a:spcAft>
              <a:buFont typeface="Wingdings 3"/>
              <a:buNone/>
              <a:defRPr/>
            </a:pPr>
            <a:endParaRPr lang="en-US" dirty="0" smtClean="0">
              <a:latin typeface="Calibri" pitchFamily="34" charset="0"/>
            </a:endParaRPr>
          </a:p>
          <a:p>
            <a:pPr marL="274320" indent="-274320" algn="just" eaLnBrk="1" fontAlgn="auto" hangingPunct="1">
              <a:spcAft>
                <a:spcPts val="0"/>
              </a:spcAft>
              <a:buFont typeface="Wingdings 3"/>
              <a:buNone/>
              <a:defRPr/>
            </a:pPr>
            <a:r>
              <a:rPr lang="en-US" dirty="0" smtClean="0">
                <a:latin typeface="Calibri" pitchFamily="34" charset="0"/>
              </a:rPr>
              <a:t>2</a:t>
            </a:r>
            <a:r>
              <a:rPr lang="en-US" baseline="30000" dirty="0" smtClean="0">
                <a:latin typeface="Calibri" pitchFamily="34" charset="0"/>
              </a:rPr>
              <a:t>nd</a:t>
            </a:r>
            <a:r>
              <a:rPr lang="en-US" dirty="0" smtClean="0">
                <a:latin typeface="Calibri" pitchFamily="34" charset="0"/>
              </a:rPr>
              <a:t> wave:</a:t>
            </a:r>
          </a:p>
          <a:p>
            <a:pPr marL="274320" indent="-274320" algn="just" eaLnBrk="1" fontAlgn="auto" hangingPunct="1">
              <a:spcAft>
                <a:spcPts val="0"/>
              </a:spcAft>
              <a:buFont typeface="Wingdings 3"/>
              <a:buNone/>
              <a:defRPr/>
            </a:pPr>
            <a:r>
              <a:rPr lang="en-US" dirty="0" smtClean="0">
                <a:latin typeface="Calibri" pitchFamily="34" charset="0"/>
              </a:rPr>
              <a:t>TERESA:  … I’m really fed up, he does something at home […] but I see that all the caring is on my shoulders, and I was talking to a friend and we realized that it has nothing to do with wages or your position at work or whether men do more hours at work, because we both work the same and the responsibility basically lies on me and if we talk about wages, I have a higher wage and still…</a:t>
            </a:r>
            <a:endParaRPr lang="en-GB" dirty="0">
              <a:latin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eaLnBrk="1" hangingPunct="1"/>
            <a:r>
              <a:rPr lang="en-GB" sz="2900" b="1" dirty="0" smtClean="0">
                <a:solidFill>
                  <a:srgbClr val="3E928E"/>
                </a:solidFill>
              </a:rPr>
              <a:t>8.2. Main results </a:t>
            </a:r>
            <a:br>
              <a:rPr lang="en-GB" sz="2900" b="1" dirty="0" smtClean="0">
                <a:solidFill>
                  <a:srgbClr val="3E928E"/>
                </a:solidFill>
              </a:rPr>
            </a:br>
            <a:r>
              <a:rPr lang="en-GB" sz="2900" b="1" dirty="0" smtClean="0">
                <a:solidFill>
                  <a:srgbClr val="3E928E"/>
                </a:solidFill>
              </a:rPr>
              <a:t>1: Paternal involvement</a:t>
            </a:r>
            <a:endParaRPr lang="es-ES" sz="2900" dirty="0" smtClean="0"/>
          </a:p>
        </p:txBody>
      </p:sp>
      <p:sp>
        <p:nvSpPr>
          <p:cNvPr id="28674" name="2 Marcador de contenido"/>
          <p:cNvSpPr>
            <a:spLocks noGrp="1"/>
          </p:cNvSpPr>
          <p:nvPr>
            <p:ph sz="quarter" idx="1"/>
          </p:nvPr>
        </p:nvSpPr>
        <p:spPr>
          <a:xfrm>
            <a:off x="457200" y="1357313"/>
            <a:ext cx="8229600" cy="4799012"/>
          </a:xfrm>
        </p:spPr>
        <p:txBody>
          <a:bodyPr/>
          <a:lstStyle/>
          <a:p>
            <a:pPr eaLnBrk="1" hangingPunct="1"/>
            <a:endParaRPr lang="en-US" dirty="0" smtClean="0"/>
          </a:p>
          <a:p>
            <a:pPr eaLnBrk="1" hangingPunct="1"/>
            <a:r>
              <a:rPr lang="en-US" b="1" dirty="0" smtClean="0"/>
              <a:t>Few fathers-to-be anticipate a “positive parental involvement”.</a:t>
            </a:r>
            <a:r>
              <a:rPr lang="en-US" dirty="0" smtClean="0"/>
              <a:t> </a:t>
            </a:r>
          </a:p>
          <a:p>
            <a:pPr eaLnBrk="1" hangingPunct="1"/>
            <a:endParaRPr lang="en-US" dirty="0" smtClean="0"/>
          </a:p>
          <a:p>
            <a:pPr eaLnBrk="1" hangingPunct="1"/>
            <a:r>
              <a:rPr lang="en-US" b="1" dirty="0" smtClean="0">
                <a:solidFill>
                  <a:srgbClr val="990000"/>
                </a:solidFill>
              </a:rPr>
              <a:t>Fathers who anticipate changes (1</a:t>
            </a:r>
            <a:r>
              <a:rPr lang="en-US" b="1" baseline="30000" dirty="0" smtClean="0">
                <a:solidFill>
                  <a:srgbClr val="990000"/>
                </a:solidFill>
              </a:rPr>
              <a:t>st</a:t>
            </a:r>
            <a:r>
              <a:rPr lang="en-US" b="1" dirty="0" smtClean="0">
                <a:solidFill>
                  <a:srgbClr val="990000"/>
                </a:solidFill>
              </a:rPr>
              <a:t> wave) in at least two dimensions, self-identity </a:t>
            </a:r>
            <a:r>
              <a:rPr lang="en-US" dirty="0" smtClean="0"/>
              <a:t>(they imagine themselves caring) </a:t>
            </a:r>
            <a:r>
              <a:rPr lang="en-US" b="1" dirty="0" smtClean="0">
                <a:solidFill>
                  <a:srgbClr val="990000"/>
                </a:solidFill>
              </a:rPr>
              <a:t>and paid-work</a:t>
            </a:r>
            <a:r>
              <a:rPr lang="en-US" dirty="0" smtClean="0"/>
              <a:t>, are those who further </a:t>
            </a:r>
            <a:r>
              <a:rPr lang="en-US" b="1" dirty="0" smtClean="0">
                <a:solidFill>
                  <a:srgbClr val="990000"/>
                </a:solidFill>
              </a:rPr>
              <a:t>develop a positive fatherhood (2</a:t>
            </a:r>
            <a:r>
              <a:rPr lang="en-US" b="1" baseline="30000" dirty="0" smtClean="0">
                <a:solidFill>
                  <a:srgbClr val="990000"/>
                </a:solidFill>
              </a:rPr>
              <a:t>nd</a:t>
            </a:r>
            <a:r>
              <a:rPr lang="en-US" b="1" dirty="0" smtClean="0">
                <a:solidFill>
                  <a:srgbClr val="990000"/>
                </a:solidFill>
              </a:rPr>
              <a:t> wave).</a:t>
            </a:r>
          </a:p>
          <a:p>
            <a:pPr eaLnBrk="1" hangingPunct="1"/>
            <a:endParaRPr lang="en-US" dirty="0" smtClean="0"/>
          </a:p>
          <a:p>
            <a:pPr eaLnBrk="1" hangingPunct="1"/>
            <a:r>
              <a:rPr lang="en-US" dirty="0" smtClean="0"/>
              <a:t>Such fatherhood is </a:t>
            </a:r>
            <a:r>
              <a:rPr lang="en-US" b="1" u="sng" dirty="0" smtClean="0">
                <a:solidFill>
                  <a:srgbClr val="990000"/>
                </a:solidFill>
              </a:rPr>
              <a:t>associated with greater satisfaction within the couple &amp; with reconciliation arrangements</a:t>
            </a:r>
          </a:p>
          <a:p>
            <a:pPr eaLnBrk="1" hangingPunct="1"/>
            <a:endParaRPr lang="en-US" b="1" u="sng" dirty="0" smtClean="0">
              <a:solidFill>
                <a:srgbClr val="990000"/>
              </a:solidFill>
            </a:endParaRPr>
          </a:p>
          <a:p>
            <a:pPr eaLnBrk="1" hangingPunct="1">
              <a:buFont typeface="Wingdings 3" pitchFamily="18" charset="2"/>
              <a:buNone/>
            </a:pPr>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eaLnBrk="1" hangingPunct="1"/>
            <a:r>
              <a:rPr lang="en-GB" sz="2900" b="1" dirty="0" smtClean="0">
                <a:solidFill>
                  <a:srgbClr val="3E928E"/>
                </a:solidFill>
              </a:rPr>
              <a:t>9.3. Main results </a:t>
            </a:r>
            <a:br>
              <a:rPr lang="en-GB" sz="2900" b="1" dirty="0" smtClean="0">
                <a:solidFill>
                  <a:srgbClr val="3E928E"/>
                </a:solidFill>
              </a:rPr>
            </a:br>
            <a:r>
              <a:rPr lang="en-GB" sz="2900" b="1" dirty="0" smtClean="0">
                <a:solidFill>
                  <a:srgbClr val="3E928E"/>
                </a:solidFill>
              </a:rPr>
              <a:t>1: Institutional Context</a:t>
            </a:r>
            <a:r>
              <a:rPr lang="en-GB" sz="2900" dirty="0" smtClean="0"/>
              <a:t> </a:t>
            </a:r>
            <a:endParaRPr lang="es-ES" sz="2900" dirty="0" smtClean="0"/>
          </a:p>
        </p:txBody>
      </p:sp>
      <p:sp>
        <p:nvSpPr>
          <p:cNvPr id="29698" name="2 Marcador de contenido"/>
          <p:cNvSpPr>
            <a:spLocks noGrp="1"/>
          </p:cNvSpPr>
          <p:nvPr>
            <p:ph sz="quarter" idx="1"/>
          </p:nvPr>
        </p:nvSpPr>
        <p:spPr>
          <a:xfrm>
            <a:off x="457200" y="1219200"/>
            <a:ext cx="8229600" cy="4937125"/>
          </a:xfrm>
        </p:spPr>
        <p:txBody>
          <a:bodyPr/>
          <a:lstStyle/>
          <a:p>
            <a:pPr eaLnBrk="1" hangingPunct="1">
              <a:spcBef>
                <a:spcPts val="1200"/>
              </a:spcBef>
              <a:spcAft>
                <a:spcPts val="1200"/>
              </a:spcAft>
            </a:pPr>
            <a:r>
              <a:rPr lang="en-GB" sz="2400" dirty="0" smtClean="0"/>
              <a:t>The </a:t>
            </a:r>
            <a:r>
              <a:rPr lang="en-GB" sz="2400" b="1" dirty="0" smtClean="0"/>
              <a:t>most satisfied couples combine </a:t>
            </a:r>
            <a:r>
              <a:rPr lang="en-GB" sz="2400" b="1" dirty="0" smtClean="0">
                <a:solidFill>
                  <a:srgbClr val="990000"/>
                </a:solidFill>
              </a:rPr>
              <a:t>considerable time-availability for care for at least one of the partners + flexibility for the other one</a:t>
            </a:r>
            <a:r>
              <a:rPr lang="en-GB" sz="2400" b="1" dirty="0" smtClean="0"/>
              <a:t> </a:t>
            </a:r>
            <a:r>
              <a:rPr lang="en-GB" sz="2400" dirty="0" smtClean="0"/>
              <a:t>so that </a:t>
            </a:r>
            <a:r>
              <a:rPr lang="en-GB" sz="2400" b="1" dirty="0" smtClean="0"/>
              <a:t>both can be involved</a:t>
            </a:r>
            <a:r>
              <a:rPr lang="en-GB" sz="2400" dirty="0" smtClean="0"/>
              <a:t>: </a:t>
            </a:r>
            <a:r>
              <a:rPr lang="en-GB" sz="2400" i="1" dirty="0" smtClean="0"/>
              <a:t>more prevalent in </a:t>
            </a:r>
            <a:r>
              <a:rPr lang="en-GB" sz="2400" i="1" u="sng" dirty="0" smtClean="0"/>
              <a:t>public sector, with</a:t>
            </a:r>
            <a:r>
              <a:rPr lang="en-GB" sz="2400" i="1" dirty="0" smtClean="0"/>
              <a:t> </a:t>
            </a:r>
            <a:r>
              <a:rPr lang="en-GB" sz="2400" i="1" u="sng" dirty="0" smtClean="0"/>
              <a:t>employment stability, and in private companies with good work atmosphere &amp; relations between co-workers</a:t>
            </a:r>
          </a:p>
          <a:p>
            <a:pPr eaLnBrk="1" hangingPunct="1">
              <a:spcBef>
                <a:spcPts val="1200"/>
              </a:spcBef>
              <a:spcAft>
                <a:spcPts val="1200"/>
              </a:spcAft>
            </a:pPr>
            <a:r>
              <a:rPr lang="en-GB" sz="2400" dirty="0" smtClean="0"/>
              <a:t>In the </a:t>
            </a:r>
            <a:r>
              <a:rPr lang="en-GB" sz="2400" b="1" dirty="0" smtClean="0"/>
              <a:t>least satisfied couples </a:t>
            </a:r>
            <a:r>
              <a:rPr lang="en-GB" sz="2400" dirty="0" smtClean="0"/>
              <a:t>at least one partner </a:t>
            </a:r>
            <a:r>
              <a:rPr lang="en-GB" sz="2400" b="1" dirty="0" smtClean="0"/>
              <a:t>faces a </a:t>
            </a:r>
            <a:r>
              <a:rPr lang="en-GB" sz="2400" b="1" dirty="0" smtClean="0">
                <a:solidFill>
                  <a:srgbClr val="990000"/>
                </a:solidFill>
              </a:rPr>
              <a:t>family-hostile work environment:</a:t>
            </a:r>
            <a:r>
              <a:rPr lang="en-GB" sz="2400" b="1" dirty="0" smtClean="0"/>
              <a:t> </a:t>
            </a:r>
            <a:r>
              <a:rPr lang="en-GB" sz="2400" u="sng" dirty="0" smtClean="0"/>
              <a:t>culture of </a:t>
            </a:r>
            <a:r>
              <a:rPr lang="en-GB" sz="2400" u="sng" dirty="0" err="1" smtClean="0"/>
              <a:t>presentialism</a:t>
            </a:r>
            <a:r>
              <a:rPr lang="en-GB" sz="2400" dirty="0" smtClean="0"/>
              <a:t>, </a:t>
            </a:r>
            <a:r>
              <a:rPr lang="en-GB" sz="2400" u="sng" dirty="0" smtClean="0"/>
              <a:t>long work hours</a:t>
            </a:r>
            <a:r>
              <a:rPr lang="en-GB" sz="2400" dirty="0" smtClean="0"/>
              <a:t>,  </a:t>
            </a:r>
            <a:r>
              <a:rPr lang="en-GB" sz="2400" u="sng" dirty="0" err="1" smtClean="0"/>
              <a:t>masculinized</a:t>
            </a:r>
            <a:r>
              <a:rPr lang="en-GB" sz="2400" u="sng" dirty="0" smtClean="0"/>
              <a:t> environments</a:t>
            </a:r>
            <a:r>
              <a:rPr lang="en-GB" sz="2400" dirty="0" smtClean="0"/>
              <a:t> leaving little room for flexibility or use of legal rights</a:t>
            </a:r>
          </a:p>
          <a:p>
            <a:pPr eaLnBrk="1" hangingPunct="1">
              <a:spcBef>
                <a:spcPts val="1200"/>
              </a:spcBef>
              <a:spcAft>
                <a:spcPts val="1200"/>
              </a:spcAft>
            </a:pPr>
            <a:r>
              <a:rPr lang="en-GB" sz="2400" dirty="0" smtClean="0"/>
              <a:t> </a:t>
            </a:r>
            <a:r>
              <a:rPr lang="en-GB" sz="2400" b="1" dirty="0" smtClean="0"/>
              <a:t>Key role of the extended family (i.e. grandparents):  </a:t>
            </a:r>
            <a:r>
              <a:rPr lang="en-GB" sz="2400" dirty="0" smtClean="0">
                <a:solidFill>
                  <a:srgbClr val="990000"/>
                </a:solidFill>
              </a:rPr>
              <a:t>can </a:t>
            </a:r>
            <a:r>
              <a:rPr lang="en-GB" sz="2400" b="1" dirty="0" smtClean="0">
                <a:solidFill>
                  <a:srgbClr val="990000"/>
                </a:solidFill>
              </a:rPr>
              <a:t>compensate</a:t>
            </a:r>
            <a:r>
              <a:rPr lang="en-GB" sz="2400" dirty="0" smtClean="0"/>
              <a:t> for a negative institutional context </a:t>
            </a:r>
            <a:r>
              <a:rPr lang="en-GB" sz="2400" dirty="0" smtClean="0">
                <a:solidFill>
                  <a:srgbClr val="990000"/>
                </a:solidFill>
              </a:rPr>
              <a:t>&amp; </a:t>
            </a:r>
            <a:r>
              <a:rPr lang="en-GB" sz="2400" b="1" dirty="0" smtClean="0">
                <a:solidFill>
                  <a:srgbClr val="990000"/>
                </a:solidFill>
              </a:rPr>
              <a:t>increases satisfaction</a:t>
            </a:r>
            <a:r>
              <a:rPr lang="en-GB" sz="2400" dirty="0" smtClean="0"/>
              <a:t> when the latter is favourable.</a:t>
            </a:r>
          </a:p>
          <a:p>
            <a:pPr eaLnBrk="1" hangingPunct="1">
              <a:buFont typeface="Wingdings 3" pitchFamily="18" charset="2"/>
              <a:buNone/>
            </a:pPr>
            <a:endParaRPr lang="es-ES" sz="2400"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720" y="214290"/>
            <a:ext cx="5788829" cy="369332"/>
          </a:xfrm>
          <a:prstGeom prst="rect">
            <a:avLst/>
          </a:prstGeom>
          <a:noFill/>
        </p:spPr>
        <p:txBody>
          <a:bodyPr wrap="none" rtlCol="0">
            <a:spAutoFit/>
          </a:bodyPr>
          <a:lstStyle/>
          <a:p>
            <a:r>
              <a:rPr lang="en-US" dirty="0" smtClean="0"/>
              <a:t>Figure 1: Couples’ Satisfaction with Work-Life Balance</a:t>
            </a:r>
            <a:endParaRPr lang="es-ES" dirty="0"/>
          </a:p>
        </p:txBody>
      </p:sp>
      <p:pic>
        <p:nvPicPr>
          <p:cNvPr id="4105" name="Picture 9"/>
          <p:cNvPicPr>
            <a:picLocks noChangeAspect="1" noChangeArrowheads="1"/>
          </p:cNvPicPr>
          <p:nvPr/>
        </p:nvPicPr>
        <p:blipFill>
          <a:blip r:embed="rId2" cstate="print"/>
          <a:srcRect/>
          <a:stretch>
            <a:fillRect/>
          </a:stretch>
        </p:blipFill>
        <p:spPr bwMode="auto">
          <a:xfrm>
            <a:off x="323527" y="229995"/>
            <a:ext cx="8210007" cy="66280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Título"/>
          <p:cNvSpPr>
            <a:spLocks noGrp="1"/>
          </p:cNvSpPr>
          <p:nvPr>
            <p:ph type="title"/>
          </p:nvPr>
        </p:nvSpPr>
        <p:spPr>
          <a:xfrm>
            <a:off x="468313" y="115888"/>
            <a:ext cx="8229600" cy="649287"/>
          </a:xfrm>
        </p:spPr>
        <p:txBody>
          <a:bodyPr/>
          <a:lstStyle/>
          <a:p>
            <a:pPr eaLnBrk="1" hangingPunct="1"/>
            <a:r>
              <a:rPr lang="en-GB" sz="2800" b="1" dirty="0" smtClean="0">
                <a:solidFill>
                  <a:srgbClr val="3E928E"/>
                </a:solidFill>
              </a:rPr>
              <a:t>10. Discussion</a:t>
            </a:r>
          </a:p>
        </p:txBody>
      </p:sp>
      <p:sp>
        <p:nvSpPr>
          <p:cNvPr id="30722" name="2 Marcador de contenido"/>
          <p:cNvSpPr>
            <a:spLocks noGrp="1"/>
          </p:cNvSpPr>
          <p:nvPr>
            <p:ph sz="quarter" idx="1"/>
          </p:nvPr>
        </p:nvSpPr>
        <p:spPr>
          <a:xfrm>
            <a:off x="457200" y="1142983"/>
            <a:ext cx="8229600" cy="5013341"/>
          </a:xfrm>
        </p:spPr>
        <p:txBody>
          <a:bodyPr/>
          <a:lstStyle/>
          <a:p>
            <a:pPr eaLnBrk="1" hangingPunct="1">
              <a:spcBef>
                <a:spcPts val="1200"/>
              </a:spcBef>
              <a:spcAft>
                <a:spcPts val="600"/>
              </a:spcAft>
            </a:pPr>
            <a:r>
              <a:rPr lang="en-GB" sz="2400" dirty="0" smtClean="0"/>
              <a:t>Both fulfilling expectations &amp; positive paternal involvement enhances satisfaction with the reconciling model in the couple (institutional context not enough to explain satisfaction/dissatisfaction!).</a:t>
            </a:r>
          </a:p>
          <a:p>
            <a:pPr eaLnBrk="1" hangingPunct="1">
              <a:spcBef>
                <a:spcPts val="1200"/>
              </a:spcBef>
              <a:spcAft>
                <a:spcPts val="600"/>
              </a:spcAft>
            </a:pPr>
            <a:r>
              <a:rPr lang="en-GB" sz="2400" dirty="0" smtClean="0"/>
              <a:t>Why so many fist-time fathers satisfied &amp; so many mothers unsatisfied? (egalitarian in practices in wave 1; unequal in wave 2); major differences in the ideals about motherhood/ fatherhood </a:t>
            </a:r>
            <a:r>
              <a:rPr lang="en-GB" sz="2400" dirty="0" smtClean="0">
                <a:sym typeface="Wingdings" pitchFamily="2" charset="2"/>
              </a:rPr>
              <a:t>.</a:t>
            </a:r>
            <a:endParaRPr lang="en-GB" sz="2400" dirty="0" smtClean="0"/>
          </a:p>
          <a:p>
            <a:pPr eaLnBrk="1" hangingPunct="1">
              <a:spcBef>
                <a:spcPts val="1200"/>
              </a:spcBef>
              <a:spcAft>
                <a:spcPts val="600"/>
              </a:spcAft>
            </a:pPr>
            <a:r>
              <a:rPr lang="en-GB" sz="2400" dirty="0" smtClean="0"/>
              <a:t>Mothers need to fulfil the three dimensions (engagement; accessibility and responsibility) = fathers are satisfied if they are engaged or accessible (less demanding parenthood)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5" name="1 Título"/>
          <p:cNvSpPr>
            <a:spLocks noGrp="1"/>
          </p:cNvSpPr>
          <p:nvPr>
            <p:ph type="title"/>
          </p:nvPr>
        </p:nvSpPr>
        <p:spPr>
          <a:xfrm>
            <a:off x="457200" y="152400"/>
            <a:ext cx="8579296" cy="990600"/>
          </a:xfrm>
        </p:spPr>
        <p:txBody>
          <a:bodyPr/>
          <a:lstStyle/>
          <a:p>
            <a:pPr eaLnBrk="1" hangingPunct="1"/>
            <a:r>
              <a:rPr lang="en-GB" b="1" dirty="0" smtClean="0">
                <a:solidFill>
                  <a:srgbClr val="3E928E"/>
                </a:solidFill>
              </a:rPr>
              <a:t>1. Main question &amp; political relevance</a:t>
            </a:r>
          </a:p>
        </p:txBody>
      </p:sp>
      <p:sp>
        <p:nvSpPr>
          <p:cNvPr id="16386" name="2 Marcador de contenido"/>
          <p:cNvSpPr>
            <a:spLocks noGrp="1"/>
          </p:cNvSpPr>
          <p:nvPr>
            <p:ph sz="quarter" idx="1"/>
          </p:nvPr>
        </p:nvSpPr>
        <p:spPr>
          <a:xfrm>
            <a:off x="468313" y="1557338"/>
            <a:ext cx="8229600" cy="4938712"/>
          </a:xfrm>
        </p:spPr>
        <p:txBody>
          <a:bodyPr/>
          <a:lstStyle/>
          <a:p>
            <a:pPr algn="just" eaLnBrk="1" hangingPunct="1">
              <a:buFont typeface="Wingdings 3" pitchFamily="18" charset="2"/>
              <a:buNone/>
            </a:pPr>
            <a:r>
              <a:rPr lang="en-US" b="1" dirty="0" smtClean="0">
                <a:solidFill>
                  <a:srgbClr val="990000"/>
                </a:solidFill>
              </a:rPr>
              <a:t>What makes couples satisfied with their reconciliation strategies?</a:t>
            </a:r>
            <a:r>
              <a:rPr lang="en-US" dirty="0" smtClean="0"/>
              <a:t> </a:t>
            </a:r>
            <a:r>
              <a:rPr lang="en-US" i="1" dirty="0" smtClean="0"/>
              <a:t>(subjective measure)</a:t>
            </a:r>
          </a:p>
          <a:p>
            <a:pPr algn="just" eaLnBrk="1" hangingPunct="1">
              <a:buFont typeface="Wingdings 3" pitchFamily="18" charset="2"/>
              <a:buNone/>
            </a:pPr>
            <a:endParaRPr lang="en-US" i="1" dirty="0" smtClean="0"/>
          </a:p>
          <a:p>
            <a:pPr algn="just" eaLnBrk="1" hangingPunct="1">
              <a:buFont typeface="Wingdings 3" pitchFamily="18" charset="2"/>
              <a:buNone/>
            </a:pPr>
            <a:endParaRPr lang="en-US" dirty="0" smtClean="0"/>
          </a:p>
          <a:p>
            <a:pPr algn="just" eaLnBrk="1" hangingPunct="1">
              <a:buFont typeface="Wingdings 3" pitchFamily="18" charset="2"/>
              <a:buNone/>
            </a:pPr>
            <a:r>
              <a:rPr lang="en-GB" dirty="0" smtClean="0"/>
              <a:t>Satisfaction with work-family balance:</a:t>
            </a:r>
          </a:p>
          <a:p>
            <a:pPr algn="just" eaLnBrk="1" hangingPunct="1">
              <a:buFont typeface="Wingdings 3" pitchFamily="18" charset="2"/>
              <a:buNone/>
            </a:pPr>
            <a:endParaRPr lang="en-GB" dirty="0" smtClean="0"/>
          </a:p>
          <a:p>
            <a:pPr lvl="1" algn="just" eaLnBrk="1" hangingPunct="1"/>
            <a:r>
              <a:rPr lang="en-GB" b="1" dirty="0" smtClean="0"/>
              <a:t>Favours the transition to second births</a:t>
            </a:r>
            <a:r>
              <a:rPr lang="en-GB" dirty="0" smtClean="0"/>
              <a:t> </a:t>
            </a:r>
          </a:p>
          <a:p>
            <a:pPr lvl="1" algn="just" eaLnBrk="1" hangingPunct="1"/>
            <a:r>
              <a:rPr lang="en-GB" b="1" dirty="0" smtClean="0"/>
              <a:t>Enhance marital satisfaction</a:t>
            </a:r>
          </a:p>
          <a:p>
            <a:pPr lvl="1" algn="just" eaLnBrk="1" hangingPunct="1"/>
            <a:r>
              <a:rPr lang="en-GB" b="1" dirty="0" smtClean="0"/>
              <a:t>Contributes to children’s</a:t>
            </a:r>
            <a:r>
              <a:rPr lang="en-GB" dirty="0" smtClean="0"/>
              <a:t> </a:t>
            </a:r>
            <a:r>
              <a:rPr lang="en-GB" b="1" dirty="0" smtClean="0"/>
              <a:t>well-being</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quarter" idx="1"/>
          </p:nvPr>
        </p:nvSpPr>
        <p:spPr>
          <a:xfrm>
            <a:off x="457200" y="3645024"/>
            <a:ext cx="8686800" cy="2511936"/>
          </a:xfrm>
        </p:spPr>
        <p:txBody>
          <a:bodyPr/>
          <a:lstStyle/>
          <a:p>
            <a:r>
              <a:rPr lang="en-US" sz="2000" dirty="0" smtClean="0"/>
              <a:t>Website Spanish Project: </a:t>
            </a:r>
            <a:r>
              <a:rPr lang="en-US" sz="2000" u="sng" dirty="0" smtClean="0">
                <a:solidFill>
                  <a:srgbClr val="0000FF"/>
                </a:solidFill>
              </a:rPr>
              <a:t>http://transparent.upf.edu/</a:t>
            </a:r>
          </a:p>
          <a:p>
            <a:endParaRPr lang="en-US" sz="2000" dirty="0" smtClean="0"/>
          </a:p>
          <a:p>
            <a:r>
              <a:rPr lang="en-US" sz="2000" dirty="0" smtClean="0"/>
              <a:t>Website International Project: </a:t>
            </a:r>
            <a:r>
              <a:rPr lang="en-US" sz="2000" u="sng" dirty="0" smtClean="0">
                <a:solidFill>
                  <a:srgbClr val="0000FF"/>
                </a:solidFill>
              </a:rPr>
              <a:t>http://www.transparent-project.com/</a:t>
            </a:r>
          </a:p>
          <a:p>
            <a:endParaRPr lang="es-ES" sz="2000" dirty="0"/>
          </a:p>
        </p:txBody>
      </p:sp>
      <p:pic>
        <p:nvPicPr>
          <p:cNvPr id="5" name="Imagen 7" descr="http://transparent.upf.edu/images/transparentproject_Cpetit.jpg"/>
          <p:cNvPicPr>
            <a:picLocks noChangeAspect="1" noChangeArrowheads="1"/>
          </p:cNvPicPr>
          <p:nvPr/>
        </p:nvPicPr>
        <p:blipFill>
          <a:blip r:embed="rId2" cstate="print"/>
          <a:srcRect/>
          <a:stretch>
            <a:fillRect/>
          </a:stretch>
        </p:blipFill>
        <p:spPr bwMode="auto">
          <a:xfrm>
            <a:off x="971600" y="188640"/>
            <a:ext cx="2736304" cy="32917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Título"/>
          <p:cNvSpPr>
            <a:spLocks noGrp="1"/>
          </p:cNvSpPr>
          <p:nvPr>
            <p:ph type="title"/>
          </p:nvPr>
        </p:nvSpPr>
        <p:spPr/>
        <p:txBody>
          <a:bodyPr/>
          <a:lstStyle/>
          <a:p>
            <a:pPr eaLnBrk="1" hangingPunct="1"/>
            <a:r>
              <a:rPr lang="en-US" sz="2800" b="1" smtClean="0">
                <a:solidFill>
                  <a:srgbClr val="3E928E"/>
                </a:solidFill>
              </a:rPr>
              <a:t>2. Background: Work-Life Balance, Gender Equality and the Transition to Parenthood</a:t>
            </a:r>
            <a:endParaRPr lang="es-ES" sz="2800" b="1" smtClean="0">
              <a:solidFill>
                <a:srgbClr val="3E928E"/>
              </a:solidFill>
            </a:endParaRPr>
          </a:p>
        </p:txBody>
      </p:sp>
      <p:sp>
        <p:nvSpPr>
          <p:cNvPr id="3" name="2 Marcador de contenido"/>
          <p:cNvSpPr>
            <a:spLocks noGrp="1"/>
          </p:cNvSpPr>
          <p:nvPr>
            <p:ph sz="quarter" idx="1"/>
          </p:nvPr>
        </p:nvSpPr>
        <p:spPr>
          <a:xfrm>
            <a:off x="457200" y="1506538"/>
            <a:ext cx="8229600" cy="5091112"/>
          </a:xfrm>
        </p:spPr>
        <p:txBody>
          <a:bodyPr>
            <a:normAutofit/>
          </a:bodyPr>
          <a:lstStyle/>
          <a:p>
            <a:pPr algn="just" eaLnBrk="1" hangingPunct="1">
              <a:lnSpc>
                <a:spcPct val="90000"/>
              </a:lnSpc>
              <a:spcBef>
                <a:spcPts val="1200"/>
              </a:spcBef>
              <a:spcAft>
                <a:spcPts val="1200"/>
              </a:spcAft>
            </a:pPr>
            <a:r>
              <a:rPr lang="en-US" sz="2000" dirty="0" smtClean="0"/>
              <a:t>The </a:t>
            </a:r>
            <a:r>
              <a:rPr lang="en-US" sz="2000" b="1" dirty="0" smtClean="0"/>
              <a:t>work-family literature</a:t>
            </a:r>
            <a:r>
              <a:rPr lang="en-US" sz="2000" dirty="0" smtClean="0"/>
              <a:t> is </a:t>
            </a:r>
            <a:r>
              <a:rPr lang="en-US" sz="2000" b="1" dirty="0" smtClean="0"/>
              <a:t>dominated by a conflict perspective </a:t>
            </a:r>
            <a:r>
              <a:rPr lang="en-US" sz="2000" dirty="0" smtClean="0"/>
              <a:t>(</a:t>
            </a:r>
            <a:r>
              <a:rPr lang="en-US" sz="2000" b="1" dirty="0" smtClean="0">
                <a:solidFill>
                  <a:srgbClr val="C00000"/>
                </a:solidFill>
              </a:rPr>
              <a:t>scarcity hypothesis</a:t>
            </a:r>
            <a:r>
              <a:rPr lang="en-US" sz="2000" dirty="0" smtClean="0"/>
              <a:t>): it is assumed that individuals who participate in multiple roles (e.g. those related to work and family) inevitably experience conflict and stress that detract from their quality of life (Marks, 1977; Sieber,1974) . </a:t>
            </a:r>
          </a:p>
          <a:p>
            <a:pPr algn="just" eaLnBrk="1" hangingPunct="1">
              <a:lnSpc>
                <a:spcPct val="90000"/>
              </a:lnSpc>
              <a:spcBef>
                <a:spcPts val="1200"/>
              </a:spcBef>
              <a:spcAft>
                <a:spcPts val="1200"/>
              </a:spcAft>
            </a:pPr>
            <a:r>
              <a:rPr lang="en-US" sz="2000" b="1" dirty="0" smtClean="0"/>
              <a:t>Other authors emphasize</a:t>
            </a:r>
            <a:r>
              <a:rPr lang="en-US" sz="2000" dirty="0" smtClean="0"/>
              <a:t> that the </a:t>
            </a:r>
            <a:r>
              <a:rPr lang="en-US" sz="2000" b="1" dirty="0" smtClean="0"/>
              <a:t>advantages of pursuing multiple roles </a:t>
            </a:r>
            <a:r>
              <a:rPr lang="en-US" sz="2000" dirty="0" smtClean="0"/>
              <a:t>are likely to outweigh the disadvantages (</a:t>
            </a:r>
            <a:r>
              <a:rPr lang="en-US" sz="2000" b="1" dirty="0" smtClean="0">
                <a:solidFill>
                  <a:srgbClr val="C00000"/>
                </a:solidFill>
              </a:rPr>
              <a:t>an expansionist hypothesis</a:t>
            </a:r>
            <a:r>
              <a:rPr lang="en-US" sz="2000" dirty="0" smtClean="0"/>
              <a:t>) (Barnett &amp; Baruch, 1985; Marks,1977; </a:t>
            </a:r>
            <a:r>
              <a:rPr lang="en-US" sz="2000" dirty="0" err="1" smtClean="0"/>
              <a:t>Sieber</a:t>
            </a:r>
            <a:r>
              <a:rPr lang="en-US" sz="2000" dirty="0" smtClean="0"/>
              <a:t>, 1974).</a:t>
            </a:r>
          </a:p>
          <a:p>
            <a:pPr algn="just" eaLnBrk="1" hangingPunct="1">
              <a:lnSpc>
                <a:spcPct val="90000"/>
              </a:lnSpc>
              <a:spcBef>
                <a:spcPts val="1200"/>
              </a:spcBef>
              <a:spcAft>
                <a:spcPts val="1200"/>
              </a:spcAft>
            </a:pPr>
            <a:r>
              <a:rPr lang="en-GB" sz="2000" dirty="0" smtClean="0"/>
              <a:t>Researchers have also posited that </a:t>
            </a:r>
            <a:r>
              <a:rPr lang="en-GB" sz="2000" b="1" dirty="0" smtClean="0"/>
              <a:t>sex-role attitudes influence the experience of multiple roles</a:t>
            </a:r>
            <a:r>
              <a:rPr lang="en-GB" sz="2000" dirty="0" smtClean="0"/>
              <a:t>: </a:t>
            </a:r>
            <a:r>
              <a:rPr lang="en-GB" sz="2000" dirty="0" smtClean="0">
                <a:solidFill>
                  <a:srgbClr val="990000"/>
                </a:solidFill>
              </a:rPr>
              <a:t>individuals with traditional attitudes are more likely to experience strains</a:t>
            </a:r>
            <a:r>
              <a:rPr lang="en-GB" sz="2000" dirty="0" smtClean="0"/>
              <a:t>, whereas </a:t>
            </a:r>
            <a:r>
              <a:rPr lang="en-GB" sz="2000" dirty="0" smtClean="0">
                <a:solidFill>
                  <a:srgbClr val="990000"/>
                </a:solidFill>
              </a:rPr>
              <a:t>individuals with egalitarian attitudes are more likely to experience role gratification</a:t>
            </a:r>
            <a:r>
              <a:rPr lang="en-GB" sz="2000" dirty="0" smtClean="0"/>
              <a:t> (Barnett &amp; Baruch, 1985; </a:t>
            </a:r>
            <a:r>
              <a:rPr lang="en-GB" sz="2000" dirty="0" err="1" smtClean="0"/>
              <a:t>Gerson</a:t>
            </a:r>
            <a:r>
              <a:rPr lang="en-GB" sz="2000" dirty="0" smtClean="0"/>
              <a:t>, 1985; Marshall &amp; Barnett, 1991). E.g.: within a two-earner family, the man's attitude towards his partner's employment may also be important, at least for his own well-being (Kessler &amp; McRae, 1982).</a:t>
            </a:r>
            <a:endParaRPr lang="es-ES" sz="2000" dirty="0" smtClean="0"/>
          </a:p>
          <a:p>
            <a:pPr eaLnBrk="1" hangingPunct="1">
              <a:lnSpc>
                <a:spcPct val="90000"/>
              </a:lnSpc>
              <a:spcBef>
                <a:spcPts val="1200"/>
              </a:spcBef>
              <a:spcAft>
                <a:spcPts val="1200"/>
              </a:spcAft>
              <a:buFont typeface="Wingdings 3" pitchFamily="18" charset="2"/>
              <a:buNone/>
            </a:pPr>
            <a:endParaRPr lang="en-US" sz="2000" dirty="0" smtClean="0"/>
          </a:p>
          <a:p>
            <a:pPr eaLnBrk="1" hangingPunct="1">
              <a:lnSpc>
                <a:spcPct val="90000"/>
              </a:lnSpc>
            </a:pPr>
            <a:endParaRPr lang="es-ES" sz="19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p:cNvSpPr>
          <p:nvPr>
            <p:ph type="title"/>
          </p:nvPr>
        </p:nvSpPr>
        <p:spPr/>
        <p:txBody>
          <a:bodyPr/>
          <a:lstStyle/>
          <a:p>
            <a:pPr eaLnBrk="1" hangingPunct="1"/>
            <a:r>
              <a:rPr lang="en-US" b="1" smtClean="0">
                <a:solidFill>
                  <a:srgbClr val="3E928E"/>
                </a:solidFill>
              </a:rPr>
              <a:t>(a) New insights in the discussion:</a:t>
            </a:r>
            <a:endParaRPr lang="es-ES" b="1" smtClean="0">
              <a:solidFill>
                <a:srgbClr val="3E928E"/>
              </a:solidFill>
            </a:endParaRPr>
          </a:p>
        </p:txBody>
      </p:sp>
      <p:sp>
        <p:nvSpPr>
          <p:cNvPr id="3" name="2 Marcador de contenido"/>
          <p:cNvSpPr>
            <a:spLocks noGrp="1"/>
          </p:cNvSpPr>
          <p:nvPr>
            <p:ph sz="quarter" idx="1"/>
          </p:nvPr>
        </p:nvSpPr>
        <p:spPr>
          <a:xfrm>
            <a:off x="457200" y="1371600"/>
            <a:ext cx="8229600" cy="4937125"/>
          </a:xfrm>
        </p:spPr>
        <p:txBody>
          <a:bodyPr>
            <a:normAutofit/>
          </a:bodyPr>
          <a:lstStyle/>
          <a:p>
            <a:pPr eaLnBrk="1" hangingPunct="1">
              <a:lnSpc>
                <a:spcPct val="90000"/>
              </a:lnSpc>
            </a:pPr>
            <a:r>
              <a:rPr lang="en-GB" b="1" dirty="0" smtClean="0">
                <a:solidFill>
                  <a:srgbClr val="C00000"/>
                </a:solidFill>
              </a:rPr>
              <a:t>Variations in paternal involvement</a:t>
            </a:r>
            <a:r>
              <a:rPr lang="en-GB" dirty="0" smtClean="0">
                <a:solidFill>
                  <a:srgbClr val="C00000"/>
                </a:solidFill>
              </a:rPr>
              <a:t> </a:t>
            </a:r>
            <a:r>
              <a:rPr lang="en-GB" dirty="0" smtClean="0"/>
              <a:t>in the transition to fatherhood (</a:t>
            </a:r>
            <a:r>
              <a:rPr lang="en-GB" dirty="0" err="1" smtClean="0"/>
              <a:t>Habib</a:t>
            </a:r>
            <a:r>
              <a:rPr lang="en-GB" dirty="0" smtClean="0"/>
              <a:t>, 2012) as a means of understanding the emergence of </a:t>
            </a:r>
            <a:r>
              <a:rPr lang="en-GB" dirty="0" smtClean="0">
                <a:solidFill>
                  <a:srgbClr val="C00000"/>
                </a:solidFill>
              </a:rPr>
              <a:t>a new identity status</a:t>
            </a:r>
            <a:r>
              <a:rPr lang="en-GB" dirty="0" smtClean="0"/>
              <a:t>, that is, becoming a father (identity theory).</a:t>
            </a:r>
          </a:p>
          <a:p>
            <a:pPr eaLnBrk="1" hangingPunct="1">
              <a:lnSpc>
                <a:spcPct val="90000"/>
              </a:lnSpc>
            </a:pPr>
            <a:endParaRPr lang="en-GB" dirty="0" smtClean="0"/>
          </a:p>
          <a:p>
            <a:pPr eaLnBrk="1" hangingPunct="1">
              <a:lnSpc>
                <a:spcPct val="90000"/>
              </a:lnSpc>
            </a:pPr>
            <a:r>
              <a:rPr lang="en-GB" b="1" dirty="0" smtClean="0"/>
              <a:t>Three dimensions of paternal involvement</a:t>
            </a:r>
            <a:r>
              <a:rPr lang="en-GB" dirty="0" smtClean="0"/>
              <a:t> (Lamb, </a:t>
            </a:r>
            <a:r>
              <a:rPr lang="en-GB" dirty="0" err="1" smtClean="0"/>
              <a:t>Pleck</a:t>
            </a:r>
            <a:r>
              <a:rPr lang="en-GB" dirty="0" smtClean="0"/>
              <a:t>, </a:t>
            </a:r>
            <a:r>
              <a:rPr lang="en-GB" dirty="0" err="1" smtClean="0"/>
              <a:t>Charnov</a:t>
            </a:r>
            <a:r>
              <a:rPr lang="en-GB" dirty="0" smtClean="0"/>
              <a:t>, and Levine (1985, 1987): (1) </a:t>
            </a:r>
            <a:r>
              <a:rPr lang="en-GB" dirty="0" smtClean="0">
                <a:solidFill>
                  <a:srgbClr val="C00000"/>
                </a:solidFill>
              </a:rPr>
              <a:t>engagement</a:t>
            </a:r>
            <a:r>
              <a:rPr lang="en-GB" dirty="0" smtClean="0"/>
              <a:t> (e.g. time in </a:t>
            </a:r>
            <a:r>
              <a:rPr lang="en-GB" dirty="0" err="1" smtClean="0"/>
              <a:t>caregiving</a:t>
            </a:r>
            <a:r>
              <a:rPr lang="en-GB" dirty="0" smtClean="0"/>
              <a:t> and play); (2) </a:t>
            </a:r>
            <a:r>
              <a:rPr lang="en-GB" dirty="0" smtClean="0">
                <a:solidFill>
                  <a:srgbClr val="C00000"/>
                </a:solidFill>
              </a:rPr>
              <a:t>accessibility</a:t>
            </a:r>
            <a:r>
              <a:rPr lang="en-GB" dirty="0" smtClean="0"/>
              <a:t> (availability time); (3) and </a:t>
            </a:r>
            <a:r>
              <a:rPr lang="en-GB" dirty="0" smtClean="0">
                <a:solidFill>
                  <a:srgbClr val="C00000"/>
                </a:solidFill>
              </a:rPr>
              <a:t>responsibility</a:t>
            </a:r>
            <a:r>
              <a:rPr lang="en-GB" dirty="0" smtClean="0"/>
              <a:t> (e.g. making decisions for the child). Implicit in these dimensions is the notion of </a:t>
            </a:r>
            <a:r>
              <a:rPr lang="en-GB" b="1" u="sng" dirty="0" smtClean="0">
                <a:solidFill>
                  <a:srgbClr val="990000"/>
                </a:solidFill>
              </a:rPr>
              <a:t>positive paternal involvement</a:t>
            </a:r>
            <a:r>
              <a:rPr lang="en-GB" dirty="0" smtClean="0"/>
              <a:t>, which is likely to promote a healthy development of the child.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Marcador de contenido"/>
          <p:cNvSpPr>
            <a:spLocks noGrp="1"/>
          </p:cNvSpPr>
          <p:nvPr>
            <p:ph sz="quarter" idx="1"/>
          </p:nvPr>
        </p:nvSpPr>
        <p:spPr>
          <a:xfrm>
            <a:off x="457200" y="1371600"/>
            <a:ext cx="8229600" cy="4937125"/>
          </a:xfrm>
        </p:spPr>
        <p:txBody>
          <a:bodyPr/>
          <a:lstStyle/>
          <a:p>
            <a:pPr algn="just" eaLnBrk="1" hangingPunct="1">
              <a:spcBef>
                <a:spcPts val="1200"/>
              </a:spcBef>
              <a:spcAft>
                <a:spcPts val="1200"/>
              </a:spcAft>
            </a:pPr>
            <a:r>
              <a:rPr lang="en-GB" b="1" smtClean="0">
                <a:solidFill>
                  <a:srgbClr val="990000"/>
                </a:solidFill>
              </a:rPr>
              <a:t>Literature on violated expectations</a:t>
            </a:r>
            <a:r>
              <a:rPr lang="en-GB" smtClean="0">
                <a:solidFill>
                  <a:srgbClr val="C00000"/>
                </a:solidFill>
              </a:rPr>
              <a:t>, </a:t>
            </a:r>
            <a:r>
              <a:rPr lang="en-GB" smtClean="0"/>
              <a:t>which are found to be a stronger predictor of depression and relationship satisfaction than the reported division of labour (Biehle &amp; Mickelson, 2012).</a:t>
            </a:r>
          </a:p>
          <a:p>
            <a:pPr algn="just" eaLnBrk="1" hangingPunct="1">
              <a:spcBef>
                <a:spcPts val="1200"/>
              </a:spcBef>
              <a:spcAft>
                <a:spcPts val="1200"/>
              </a:spcAft>
            </a:pPr>
            <a:r>
              <a:rPr lang="en-US" smtClean="0"/>
              <a:t>Violated expectations </a:t>
            </a:r>
            <a:r>
              <a:rPr lang="en-US" b="1" u="sng" smtClean="0"/>
              <a:t>may lead to </a:t>
            </a:r>
            <a:r>
              <a:rPr lang="en-US" b="1" u="sng" smtClean="0">
                <a:solidFill>
                  <a:srgbClr val="990000"/>
                </a:solidFill>
              </a:rPr>
              <a:t>less</a:t>
            </a:r>
            <a:r>
              <a:rPr lang="en-US" u="sng" smtClean="0"/>
              <a:t> </a:t>
            </a:r>
            <a:r>
              <a:rPr lang="en-US" b="1" u="sng" smtClean="0">
                <a:solidFill>
                  <a:srgbClr val="C00000"/>
                </a:solidFill>
              </a:rPr>
              <a:t>satisfaction with the transition to parenthood</a:t>
            </a:r>
            <a:r>
              <a:rPr lang="en-US" smtClean="0"/>
              <a:t> (e.g., Belsky, 1985; Khazan, McHale, &amp; Decourcey, 2008): researchers have argued that the actual division of childcare is less important than whether the division meets one’s expectations.</a:t>
            </a:r>
            <a:endParaRPr lang="en-GB" smtClean="0"/>
          </a:p>
        </p:txBody>
      </p:sp>
      <p:sp>
        <p:nvSpPr>
          <p:cNvPr id="20482" name="1 Título"/>
          <p:cNvSpPr>
            <a:spLocks noGrp="1"/>
          </p:cNvSpPr>
          <p:nvPr>
            <p:ph type="title"/>
          </p:nvPr>
        </p:nvSpPr>
        <p:spPr/>
        <p:txBody>
          <a:bodyPr/>
          <a:lstStyle/>
          <a:p>
            <a:pPr eaLnBrk="1" hangingPunct="1"/>
            <a:r>
              <a:rPr lang="en-US" b="1" smtClean="0">
                <a:solidFill>
                  <a:srgbClr val="3E928E"/>
                </a:solidFill>
              </a:rPr>
              <a:t>(b) New insights in the discussion:</a:t>
            </a:r>
            <a:endParaRPr lang="es-ES" b="1" smtClean="0">
              <a:solidFill>
                <a:srgbClr val="3E928E"/>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Título"/>
          <p:cNvSpPr>
            <a:spLocks noGrp="1"/>
          </p:cNvSpPr>
          <p:nvPr>
            <p:ph type="title"/>
          </p:nvPr>
        </p:nvSpPr>
        <p:spPr>
          <a:xfrm>
            <a:off x="428596" y="214290"/>
            <a:ext cx="8429684" cy="990600"/>
          </a:xfrm>
        </p:spPr>
        <p:txBody>
          <a:bodyPr/>
          <a:lstStyle/>
          <a:p>
            <a:pPr marL="514350" indent="-514350" eaLnBrk="1" hangingPunct="1"/>
            <a:r>
              <a:rPr lang="en-GB" b="1" dirty="0" smtClean="0">
                <a:solidFill>
                  <a:srgbClr val="3E928E"/>
                </a:solidFill>
              </a:rPr>
              <a:t>3. What drives Satisfaction with Work-Life Balance?</a:t>
            </a:r>
          </a:p>
        </p:txBody>
      </p:sp>
      <p:sp>
        <p:nvSpPr>
          <p:cNvPr id="21506" name="2 Marcador de contenido"/>
          <p:cNvSpPr>
            <a:spLocks noGrp="1"/>
          </p:cNvSpPr>
          <p:nvPr>
            <p:ph sz="quarter" idx="1"/>
          </p:nvPr>
        </p:nvSpPr>
        <p:spPr>
          <a:xfrm>
            <a:off x="395288" y="1530373"/>
            <a:ext cx="8748712" cy="5184775"/>
          </a:xfrm>
        </p:spPr>
        <p:txBody>
          <a:bodyPr/>
          <a:lstStyle/>
          <a:p>
            <a:pPr eaLnBrk="1" hangingPunct="1">
              <a:lnSpc>
                <a:spcPct val="120000"/>
              </a:lnSpc>
              <a:spcBef>
                <a:spcPts val="1200"/>
              </a:spcBef>
              <a:spcAft>
                <a:spcPts val="1200"/>
              </a:spcAft>
            </a:pPr>
            <a:r>
              <a:rPr lang="en-GB" sz="2000" dirty="0" smtClean="0">
                <a:solidFill>
                  <a:srgbClr val="990000"/>
                </a:solidFill>
              </a:rPr>
              <a:t>I.</a:t>
            </a:r>
            <a:r>
              <a:rPr lang="en-GB" sz="2000" dirty="0" smtClean="0"/>
              <a:t> Satisfaction  is related  to the consonance between expectations (the couples’ ideal organization) and reality (the couples’ actual time allocation to care and employment) (</a:t>
            </a:r>
            <a:r>
              <a:rPr lang="en-GB" sz="2000" b="1" dirty="0" smtClean="0">
                <a:solidFill>
                  <a:srgbClr val="C00000"/>
                </a:solidFill>
              </a:rPr>
              <a:t>Violated expectations</a:t>
            </a:r>
            <a:r>
              <a:rPr lang="en-GB" sz="2000" dirty="0" smtClean="0"/>
              <a:t>) </a:t>
            </a:r>
            <a:r>
              <a:rPr lang="en-GB" sz="2000" dirty="0" smtClean="0">
                <a:solidFill>
                  <a:srgbClr val="0070C0"/>
                </a:solidFill>
              </a:rPr>
              <a:t>-&gt; Longitudinal &amp; relational mechanism. </a:t>
            </a:r>
          </a:p>
          <a:p>
            <a:pPr eaLnBrk="1" hangingPunct="1">
              <a:lnSpc>
                <a:spcPct val="120000"/>
              </a:lnSpc>
              <a:spcBef>
                <a:spcPts val="1200"/>
              </a:spcBef>
              <a:spcAft>
                <a:spcPts val="1200"/>
              </a:spcAft>
            </a:pPr>
            <a:r>
              <a:rPr lang="en-GB" sz="2000" dirty="0" smtClean="0">
                <a:solidFill>
                  <a:srgbClr val="990000"/>
                </a:solidFill>
              </a:rPr>
              <a:t>II. </a:t>
            </a:r>
            <a:r>
              <a:rPr lang="en-GB" sz="2000" dirty="0" smtClean="0"/>
              <a:t>Satisfaction with the reconciliation strategy is related to the ability of fathers-to-be to anticipate changes with the arrival of the child &amp; develop a “positive paternal involvement” (</a:t>
            </a:r>
            <a:r>
              <a:rPr lang="en-GB" sz="2000" b="1" dirty="0" smtClean="0">
                <a:solidFill>
                  <a:srgbClr val="C00000"/>
                </a:solidFill>
              </a:rPr>
              <a:t>Paternal involvement</a:t>
            </a:r>
            <a:r>
              <a:rPr lang="en-GB" sz="2000" dirty="0" smtClean="0"/>
              <a:t>) </a:t>
            </a:r>
            <a:r>
              <a:rPr lang="en-GB" sz="2000" dirty="0" smtClean="0">
                <a:solidFill>
                  <a:srgbClr val="0070C0"/>
                </a:solidFill>
              </a:rPr>
              <a:t>-&gt; Longitudinal &amp; relational mechanism. </a:t>
            </a:r>
          </a:p>
          <a:p>
            <a:pPr eaLnBrk="1" hangingPunct="1">
              <a:lnSpc>
                <a:spcPct val="120000"/>
              </a:lnSpc>
              <a:spcBef>
                <a:spcPts val="1200"/>
              </a:spcBef>
              <a:spcAft>
                <a:spcPts val="1200"/>
              </a:spcAft>
            </a:pPr>
            <a:r>
              <a:rPr lang="en-GB" sz="2000" dirty="0" smtClean="0">
                <a:solidFill>
                  <a:srgbClr val="990000"/>
                </a:solidFill>
              </a:rPr>
              <a:t>III. </a:t>
            </a:r>
            <a:r>
              <a:rPr lang="en-GB" sz="2000" dirty="0" smtClean="0"/>
              <a:t>Satisfactory reconciliation strategies (i.e.  a high level of satisfaction within the couple) are largely determined by a favourable institutional context such as a friendly work environment, accessibility to services, time or other resources (</a:t>
            </a:r>
            <a:r>
              <a:rPr lang="en-GB" sz="2000" b="1" dirty="0" smtClean="0">
                <a:solidFill>
                  <a:srgbClr val="C00000"/>
                </a:solidFill>
              </a:rPr>
              <a:t>Institutional context</a:t>
            </a:r>
            <a:r>
              <a:rPr lang="en-GB" sz="2000" dirty="0" smtClean="0"/>
              <a:t>). </a:t>
            </a:r>
            <a:r>
              <a:rPr lang="en-GB" sz="2000" dirty="0" smtClean="0">
                <a:solidFill>
                  <a:srgbClr val="0070C0"/>
                </a:solidFill>
              </a:rPr>
              <a:t>-&gt; Cross-sectional &amp; relational mechanism</a:t>
            </a:r>
            <a:r>
              <a:rPr lang="en-US" sz="20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Título"/>
          <p:cNvSpPr>
            <a:spLocks noGrp="1"/>
          </p:cNvSpPr>
          <p:nvPr>
            <p:ph type="title"/>
          </p:nvPr>
        </p:nvSpPr>
        <p:spPr>
          <a:xfrm>
            <a:off x="0" y="-26988"/>
            <a:ext cx="9144000" cy="657226"/>
          </a:xfrm>
        </p:spPr>
        <p:txBody>
          <a:bodyPr/>
          <a:lstStyle/>
          <a:p>
            <a:pPr eaLnBrk="1" hangingPunct="1"/>
            <a:r>
              <a:rPr lang="en-GB" b="1" dirty="0" smtClean="0">
                <a:solidFill>
                  <a:srgbClr val="3E928E"/>
                </a:solidFill>
              </a:rPr>
              <a:t>4. The Spanish case study in context</a:t>
            </a:r>
            <a:endParaRPr lang="es-ES" b="1" dirty="0" smtClean="0">
              <a:solidFill>
                <a:srgbClr val="3E928E"/>
              </a:solidFill>
            </a:endParaRPr>
          </a:p>
        </p:txBody>
      </p:sp>
      <p:sp>
        <p:nvSpPr>
          <p:cNvPr id="4" name="1 Título"/>
          <p:cNvSpPr txBox="1">
            <a:spLocks/>
          </p:cNvSpPr>
          <p:nvPr/>
        </p:nvSpPr>
        <p:spPr>
          <a:xfrm>
            <a:off x="468313" y="1143000"/>
            <a:ext cx="8424862" cy="630238"/>
          </a:xfrm>
          <a:prstGeom prst="rect">
            <a:avLst/>
          </a:prstGeom>
        </p:spPr>
        <p:txBody>
          <a:bodyPr anchor="b"/>
          <a:lstStyle/>
          <a:p>
            <a:pPr fontAlgn="auto">
              <a:spcAft>
                <a:spcPts val="0"/>
              </a:spcAft>
              <a:defRPr/>
            </a:pPr>
            <a:r>
              <a:rPr lang="en-GB" sz="2000" b="1" dirty="0">
                <a:solidFill>
                  <a:schemeClr val="tx2"/>
                </a:solidFill>
                <a:latin typeface="+mj-lt"/>
                <a:ea typeface="+mj-ea"/>
                <a:cs typeface="+mj-cs"/>
              </a:rPr>
              <a:t>Figure 1: Activity rates by gender and age groups (30-34 &amp; 35-39) in Spain, 1998-2014. </a:t>
            </a:r>
          </a:p>
        </p:txBody>
      </p:sp>
      <p:graphicFrame>
        <p:nvGraphicFramePr>
          <p:cNvPr id="5" name="1 Gráfico"/>
          <p:cNvGraphicFramePr/>
          <p:nvPr/>
        </p:nvGraphicFramePr>
        <p:xfrm>
          <a:off x="428596" y="1928802"/>
          <a:ext cx="8358246" cy="4572032"/>
        </p:xfrm>
        <a:graphic>
          <a:graphicData uri="http://schemas.openxmlformats.org/drawingml/2006/chart">
            <c:chart xmlns:c="http://schemas.openxmlformats.org/drawingml/2006/chart" xmlns:r="http://schemas.openxmlformats.org/officeDocument/2006/relationships" r:id="rId2"/>
          </a:graphicData>
        </a:graphic>
      </p:graphicFrame>
      <p:sp>
        <p:nvSpPr>
          <p:cNvPr id="6" name="5 CuadroTexto"/>
          <p:cNvSpPr txBox="1"/>
          <p:nvPr/>
        </p:nvSpPr>
        <p:spPr>
          <a:xfrm>
            <a:off x="683568" y="6525344"/>
            <a:ext cx="2221890" cy="276999"/>
          </a:xfrm>
          <a:prstGeom prst="rect">
            <a:avLst/>
          </a:prstGeom>
          <a:noFill/>
        </p:spPr>
        <p:txBody>
          <a:bodyPr wrap="none" rtlCol="0">
            <a:spAutoFit/>
          </a:bodyPr>
          <a:lstStyle/>
          <a:p>
            <a:r>
              <a:rPr lang="en-GB" sz="1200" smtClean="0">
                <a:solidFill>
                  <a:schemeClr val="tx1">
                    <a:lumMod val="50000"/>
                    <a:lumOff val="50000"/>
                  </a:schemeClr>
                </a:solidFill>
              </a:rPr>
              <a:t>Source: Labour Force Survey.</a:t>
            </a:r>
            <a:endParaRPr lang="en-GB" sz="120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51520" y="116632"/>
            <a:ext cx="8390165" cy="738664"/>
          </a:xfrm>
          <a:prstGeom prst="rect">
            <a:avLst/>
          </a:prstGeom>
          <a:noFill/>
        </p:spPr>
        <p:txBody>
          <a:bodyPr wrap="square" rtlCol="0">
            <a:spAutoFit/>
          </a:bodyPr>
          <a:lstStyle/>
          <a:p>
            <a:r>
              <a:rPr lang="en-GB" sz="2400" dirty="0" smtClean="0"/>
              <a:t>Figure 1. Type of </a:t>
            </a:r>
            <a:r>
              <a:rPr lang="en-GB" sz="2400" dirty="0" smtClean="0"/>
              <a:t>couples in Spain, </a:t>
            </a:r>
            <a:r>
              <a:rPr lang="en-GB" sz="2400" dirty="0" smtClean="0"/>
              <a:t>1999-2014</a:t>
            </a:r>
          </a:p>
          <a:p>
            <a:endParaRPr lang="es-ES" dirty="0"/>
          </a:p>
        </p:txBody>
      </p:sp>
      <p:pic>
        <p:nvPicPr>
          <p:cNvPr id="2050" name="Picture 2"/>
          <p:cNvPicPr>
            <a:picLocks noChangeAspect="1" noChangeArrowheads="1"/>
          </p:cNvPicPr>
          <p:nvPr/>
        </p:nvPicPr>
        <p:blipFill>
          <a:blip r:embed="rId2" cstate="print"/>
          <a:srcRect/>
          <a:stretch>
            <a:fillRect/>
          </a:stretch>
        </p:blipFill>
        <p:spPr bwMode="auto">
          <a:xfrm>
            <a:off x="-32" y="1017585"/>
            <a:ext cx="9161947" cy="4554555"/>
          </a:xfrm>
          <a:prstGeom prst="rect">
            <a:avLst/>
          </a:prstGeom>
          <a:noFill/>
          <a:ln w="9525">
            <a:noFill/>
            <a:miter lim="800000"/>
            <a:headEnd/>
            <a:tailEnd/>
          </a:ln>
          <a:effectLst/>
        </p:spPr>
      </p:pic>
      <p:sp>
        <p:nvSpPr>
          <p:cNvPr id="5" name="4 Cerrar llave"/>
          <p:cNvSpPr/>
          <p:nvPr/>
        </p:nvSpPr>
        <p:spPr>
          <a:xfrm rot="5400000">
            <a:off x="7534681" y="5109788"/>
            <a:ext cx="504056" cy="1143008"/>
          </a:xfrm>
          <a:prstGeom prst="righ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6" name="5 CuadroTexto"/>
          <p:cNvSpPr txBox="1"/>
          <p:nvPr/>
        </p:nvSpPr>
        <p:spPr>
          <a:xfrm>
            <a:off x="6930484" y="6000768"/>
            <a:ext cx="1713482" cy="276999"/>
          </a:xfrm>
          <a:prstGeom prst="rect">
            <a:avLst/>
          </a:prstGeom>
          <a:noFill/>
        </p:spPr>
        <p:txBody>
          <a:bodyPr wrap="none" rtlCol="0">
            <a:spAutoFit/>
          </a:bodyPr>
          <a:lstStyle/>
          <a:p>
            <a:r>
              <a:rPr lang="en-GB" sz="1200" b="1" dirty="0" smtClean="0"/>
              <a:t>Field work 2011-2013</a:t>
            </a:r>
            <a:endParaRPr lang="en-GB" sz="1200" b="1" dirty="0"/>
          </a:p>
        </p:txBody>
      </p:sp>
      <p:sp>
        <p:nvSpPr>
          <p:cNvPr id="7" name="6 CuadroTexto"/>
          <p:cNvSpPr txBox="1"/>
          <p:nvPr/>
        </p:nvSpPr>
        <p:spPr>
          <a:xfrm>
            <a:off x="683568" y="6525344"/>
            <a:ext cx="2221890" cy="276999"/>
          </a:xfrm>
          <a:prstGeom prst="rect">
            <a:avLst/>
          </a:prstGeom>
          <a:noFill/>
        </p:spPr>
        <p:txBody>
          <a:bodyPr wrap="none" rtlCol="0">
            <a:spAutoFit/>
          </a:bodyPr>
          <a:lstStyle/>
          <a:p>
            <a:r>
              <a:rPr lang="en-GB" sz="1200" smtClean="0">
                <a:solidFill>
                  <a:schemeClr val="tx1">
                    <a:lumMod val="50000"/>
                    <a:lumOff val="50000"/>
                  </a:schemeClr>
                </a:solidFill>
              </a:rPr>
              <a:t>Source: Labour Force Survey.</a:t>
            </a:r>
            <a:endParaRPr lang="en-GB" sz="120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539552" y="1772815"/>
            <a:ext cx="8208912" cy="3820965"/>
          </a:xfrm>
          <a:prstGeom prst="rect">
            <a:avLst/>
          </a:prstGeom>
          <a:noFill/>
          <a:ln w="9525">
            <a:noFill/>
            <a:miter lim="800000"/>
            <a:headEnd/>
            <a:tailEnd/>
          </a:ln>
          <a:effectLst/>
        </p:spPr>
      </p:pic>
      <p:sp>
        <p:nvSpPr>
          <p:cNvPr id="4" name="3 CuadroTexto"/>
          <p:cNvSpPr txBox="1"/>
          <p:nvPr/>
        </p:nvSpPr>
        <p:spPr>
          <a:xfrm>
            <a:off x="323528" y="910461"/>
            <a:ext cx="7905113" cy="646331"/>
          </a:xfrm>
          <a:prstGeom prst="rect">
            <a:avLst/>
          </a:prstGeom>
          <a:noFill/>
        </p:spPr>
        <p:txBody>
          <a:bodyPr wrap="none" rtlCol="0">
            <a:spAutoFit/>
          </a:bodyPr>
          <a:lstStyle/>
          <a:p>
            <a:r>
              <a:rPr lang="en-GB" dirty="0" smtClean="0"/>
              <a:t>Figure 2. Women’s mean age at first child </a:t>
            </a:r>
            <a:r>
              <a:rPr lang="en-GB" dirty="0" smtClean="0"/>
              <a:t>&amp; Total Fertility Rates, </a:t>
            </a:r>
            <a:r>
              <a:rPr lang="en-GB" dirty="0" smtClean="0"/>
              <a:t>1999-2013</a:t>
            </a:r>
          </a:p>
          <a:p>
            <a:endParaRPr lang="en-GB" dirty="0"/>
          </a:p>
        </p:txBody>
      </p:sp>
      <p:sp>
        <p:nvSpPr>
          <p:cNvPr id="5" name="4 CuadroTexto"/>
          <p:cNvSpPr txBox="1"/>
          <p:nvPr/>
        </p:nvSpPr>
        <p:spPr>
          <a:xfrm>
            <a:off x="683568" y="6525344"/>
            <a:ext cx="2221890" cy="276999"/>
          </a:xfrm>
          <a:prstGeom prst="rect">
            <a:avLst/>
          </a:prstGeom>
          <a:noFill/>
        </p:spPr>
        <p:txBody>
          <a:bodyPr wrap="none" rtlCol="0">
            <a:spAutoFit/>
          </a:bodyPr>
          <a:lstStyle/>
          <a:p>
            <a:r>
              <a:rPr lang="en-GB" sz="1200" smtClean="0">
                <a:solidFill>
                  <a:schemeClr val="tx1">
                    <a:lumMod val="50000"/>
                    <a:lumOff val="50000"/>
                  </a:schemeClr>
                </a:solidFill>
              </a:rPr>
              <a:t>Source: Labour Force Survey.</a:t>
            </a:r>
            <a:endParaRPr lang="en-GB" sz="120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n">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1072</TotalTime>
  <Words>1574</Words>
  <Application>Microsoft Office PowerPoint</Application>
  <PresentationFormat>Presentación en pantalla (4:3)</PresentationFormat>
  <Paragraphs>112</Paragraphs>
  <Slides>20</Slides>
  <Notes>1</Notes>
  <HiddenSlides>5</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Origen</vt:lpstr>
      <vt:lpstr>Diapositiva 1</vt:lpstr>
      <vt:lpstr>1. Main question &amp; political relevance</vt:lpstr>
      <vt:lpstr>2. Background: Work-Life Balance, Gender Equality and the Transition to Parenthood</vt:lpstr>
      <vt:lpstr>(a) New insights in the discussion:</vt:lpstr>
      <vt:lpstr>(b) New insights in the discussion:</vt:lpstr>
      <vt:lpstr>3. What drives Satisfaction with Work-Life Balance?</vt:lpstr>
      <vt:lpstr>4. The Spanish case study in context</vt:lpstr>
      <vt:lpstr>Diapositiva 8</vt:lpstr>
      <vt:lpstr>Diapositiva 9</vt:lpstr>
      <vt:lpstr>Diapositiva 10</vt:lpstr>
      <vt:lpstr>Diapositiva 11</vt:lpstr>
      <vt:lpstr>6. Sample</vt:lpstr>
      <vt:lpstr>Table 1. Characteristics of the sample: couples’ monthly income &amp; relative resources, 2011 (1st wave)</vt:lpstr>
      <vt:lpstr>7.1. Main results  1: Violated expectations </vt:lpstr>
      <vt:lpstr>High income couple (hypogamy), she university studies; he secondary studies; both top managers (he in small company; she in a large company) -&gt; unsatisfied mother (violated expectations) </vt:lpstr>
      <vt:lpstr>8.2. Main results  1: Paternal involvement</vt:lpstr>
      <vt:lpstr>9.3. Main results  1: Institutional Context </vt:lpstr>
      <vt:lpstr>Diapositiva 18</vt:lpstr>
      <vt:lpstr>10. Discussion</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contributes to a satisfactory work-family balance? A longitudinal analysis of Egalitarian First Time Parents in Spain</dc:title>
  <dc:creator>Universitat Pompeu Fabra</dc:creator>
  <cp:lastModifiedBy>Universitat Pompeu Fabra</cp:lastModifiedBy>
  <cp:revision>120</cp:revision>
  <dcterms:created xsi:type="dcterms:W3CDTF">2014-07-10T08:57:23Z</dcterms:created>
  <dcterms:modified xsi:type="dcterms:W3CDTF">2015-06-30T11:07:45Z</dcterms:modified>
</cp:coreProperties>
</file>